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16"/>
  </p:notesMasterIdLst>
  <p:sldIdLst>
    <p:sldId id="274" r:id="rId2"/>
    <p:sldId id="275" r:id="rId3"/>
    <p:sldId id="264" r:id="rId4"/>
    <p:sldId id="263" r:id="rId5"/>
    <p:sldId id="266" r:id="rId6"/>
    <p:sldId id="271" r:id="rId7"/>
    <p:sldId id="277" r:id="rId8"/>
    <p:sldId id="272" r:id="rId9"/>
    <p:sldId id="278" r:id="rId10"/>
    <p:sldId id="273" r:id="rId11"/>
    <p:sldId id="270" r:id="rId12"/>
    <p:sldId id="260" r:id="rId13"/>
    <p:sldId id="265" r:id="rId14"/>
    <p:sldId id="276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4E4E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344D84-9AFB-497E-A393-DC336BA19D2E}" styleName="Střední styl 3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Světlý styl 2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Střední styl 1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EC20E35-A176-4012-BC5E-935CFFF8708E}" styleName="Střední sty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Střední styl 3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308" autoAdjust="0"/>
  </p:normalViewPr>
  <p:slideViewPr>
    <p:cSldViewPr snapToGrid="0">
      <p:cViewPr varScale="1">
        <p:scale>
          <a:sx n="116" d="100"/>
          <a:sy n="116" d="100"/>
        </p:scale>
        <p:origin x="25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69E10-033C-42B6-B4B9-945C8D6CCD58}" type="datetimeFigureOut">
              <a:rPr lang="cs-CZ" smtClean="0"/>
              <a:t>23.08.2022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70AA6-C178-41CA-B7BA-92646DC2D2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8458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70AA6-C178-41CA-B7BA-92646DC2D298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2083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54044D-E3BA-225B-FFD2-3807B1BDF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C81A106-C67E-945F-9FCB-00006F3550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038513-85C3-5472-31C8-F7B9962FA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50AF-D6B2-4048-9637-0DE43BC706F3}" type="datetimeFigureOut">
              <a:rPr lang="cs-CZ" smtClean="0"/>
              <a:t>23.08.2022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2F54C2-1090-AECD-1968-DFDD86B1A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E19BCB-198D-63CC-2C64-3116FB839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1A9A6-7574-4EA5-8E9E-178A559DCC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7010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7F3007-1D4B-D3D1-A9B7-B7DE8888E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0CFE144-E8BB-A0E4-F6CE-200B4991E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952C223-222A-7960-3D24-007BD5A63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50AF-D6B2-4048-9637-0DE43BC706F3}" type="datetimeFigureOut">
              <a:rPr lang="cs-CZ" smtClean="0"/>
              <a:t>23.08.2022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FFEA539-8033-A908-83BB-03AFE1AE6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9142C2-8C8A-024C-AE8C-E9C0B2DED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1A9A6-7574-4EA5-8E9E-178A559DCC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503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EE22840-A8A1-ECF2-C30C-00332E7852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B5FC584-A57C-89EC-640F-8BEAF6E080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0006EC-D33B-AC29-E663-B643884C1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50AF-D6B2-4048-9637-0DE43BC706F3}" type="datetimeFigureOut">
              <a:rPr lang="cs-CZ" smtClean="0"/>
              <a:t>23.08.2022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A0B50A-A1D3-0B02-DDA6-A991E5E47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CBE6D6-C536-A77D-4124-7A280BB1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1A9A6-7574-4EA5-8E9E-178A559DCC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6127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9278FF-FFB0-C612-2AC5-5E276CC05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010F73-7BCF-211A-58A1-98CA32F44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A690700-918C-E4A5-9B48-363DCCCA0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50AF-D6B2-4048-9637-0DE43BC706F3}" type="datetimeFigureOut">
              <a:rPr lang="cs-CZ" smtClean="0"/>
              <a:t>23.08.2022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9C2175-AFB8-5A9F-6E55-F586FC5DA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BEBC358-6731-BB97-9434-077C11799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1A9A6-7574-4EA5-8E9E-178A559DCC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1857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4EE6CB-2378-5856-1434-CAF6DC65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D159368-1244-2565-D93A-9553D6BB1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51C2FB1-E783-65EA-9065-A58D222D7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50AF-D6B2-4048-9637-0DE43BC706F3}" type="datetimeFigureOut">
              <a:rPr lang="cs-CZ" smtClean="0"/>
              <a:t>23.08.2022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0CE9FBC-DB81-4000-6A9F-D9ACF19EA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4B8E525-2ACA-433D-4C22-D60E96B86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1A9A6-7574-4EA5-8E9E-178A559DCC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3474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AE3C37-5687-93C8-4B4A-6F281384C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608B5E-2185-43F9-6B07-A5C89141B8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420759C-AE6D-71AC-80B4-8777ED7FC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C31A7DA-4F13-10CA-9167-8ADB4BBE0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50AF-D6B2-4048-9637-0DE43BC706F3}" type="datetimeFigureOut">
              <a:rPr lang="cs-CZ" smtClean="0"/>
              <a:t>23.08.2022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54F8C61-E825-D0DA-1281-81D083429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4E83A11-2468-3F86-DC1C-211152039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1A9A6-7574-4EA5-8E9E-178A559DCC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882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A441BD-5EC2-F885-DF3E-C5A6712DB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27620FA-DB67-1784-D8C5-B38B69693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92C320C-1756-40A4-09B2-3019D0B96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D656C11-4094-3C88-49F9-C7C5438308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D1B96A1-6642-E5E0-C5B0-63933C5B06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20ED400-13A5-9E00-2D7A-192822054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50AF-D6B2-4048-9637-0DE43BC706F3}" type="datetimeFigureOut">
              <a:rPr lang="cs-CZ" smtClean="0"/>
              <a:t>23.08.2022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68BD92A-51A7-1097-2C49-215D81F4C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1AA96B2-22D3-270A-5C0E-8A2FD1948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1A9A6-7574-4EA5-8E9E-178A559DCC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8055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7F4E3-D35D-E19B-A2E1-9F1D4E6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A9009CB-0658-CC6B-FE73-5666DCBB6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50AF-D6B2-4048-9637-0DE43BC706F3}" type="datetimeFigureOut">
              <a:rPr lang="cs-CZ" smtClean="0"/>
              <a:t>23.08.2022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522672-8440-84F4-6802-EC5A42E16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3611931-BA13-9AFC-65F4-A15830A6C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1A9A6-7574-4EA5-8E9E-178A559DCC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665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A5D9ECA-EED8-E65A-0282-148545BD8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50AF-D6B2-4048-9637-0DE43BC706F3}" type="datetimeFigureOut">
              <a:rPr lang="cs-CZ" smtClean="0"/>
              <a:t>23.08.2022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877F460-78E4-987B-F463-58F49F894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2CAFD90-D16F-38F7-0D8D-4A96CE176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1A9A6-7574-4EA5-8E9E-178A559DCC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111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8AF881-FEC6-E9AD-7914-BA8652FAC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F6C56B-423C-E57C-41A1-613C3B1EA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DC6A1D6-DE2B-3CF6-296E-DD0D821A7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6FABDA-8C32-6F30-5DB6-AD51EFCBD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50AF-D6B2-4048-9637-0DE43BC706F3}" type="datetimeFigureOut">
              <a:rPr lang="cs-CZ" smtClean="0"/>
              <a:t>23.08.2022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73FB643-DCF6-C77B-6E63-C752F0A7F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899FA85-6EA2-8E58-7AB2-1A2B24E0A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1A9A6-7574-4EA5-8E9E-178A559DCC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1520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304DD6-7B01-560E-BCB7-7C2B7B919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7673956-C5C0-9044-AB0F-91ADFEB211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0A0988F-89B0-F431-F97F-4474272E2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0B4BE3D-B431-8C14-E96B-0D00E41CD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50AF-D6B2-4048-9637-0DE43BC706F3}" type="datetimeFigureOut">
              <a:rPr lang="cs-CZ" smtClean="0"/>
              <a:t>23.08.2022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9B12B8E-9C43-C994-FFFC-EF311B116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5D0E8A8-1222-6D95-2669-F602BDE03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1A9A6-7574-4EA5-8E9E-178A559DCC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6516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192475F-0980-68A4-782F-13F6A0028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B4B3556-28DE-C568-E445-A32FE08FE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213682-BB85-7484-AC50-D8DF5CF292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550AF-D6B2-4048-9637-0DE43BC706F3}" type="datetimeFigureOut">
              <a:rPr lang="cs-CZ" smtClean="0"/>
              <a:t>23.08.2022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79E361-4E16-1AAB-B2FC-4426145ACF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28363C-1F39-15AC-1A22-2C15967085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1A9A6-7574-4EA5-8E9E-178A559DCC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554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A9548307-9CCF-13E1-4A41-B835F413B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101" y="-8687076"/>
            <a:ext cx="5193899" cy="6925199"/>
          </a:xfrm>
          <a:prstGeom prst="rect">
            <a:avLst/>
          </a:prstGeom>
        </p:spPr>
      </p:pic>
      <p:pic>
        <p:nvPicPr>
          <p:cNvPr id="8" name="Picture 7" descr="A hand holding a drop of water&#10;&#10;Description automatically generated with medium confidence">
            <a:extLst>
              <a:ext uri="{FF2B5EF4-FFF2-40B4-BE49-F238E27FC236}">
                <a16:creationId xmlns:a16="http://schemas.microsoft.com/office/drawing/2014/main" id="{D8DE8156-9143-F0DD-2DFB-999FDB73C2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9"/>
          <a:stretch/>
        </p:blipFill>
        <p:spPr>
          <a:xfrm>
            <a:off x="0" y="-43754"/>
            <a:ext cx="12192000" cy="69252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CE2799-C00E-9C81-3FC4-0EBA31B906F0}"/>
              </a:ext>
            </a:extLst>
          </p:cNvPr>
          <p:cNvSpPr/>
          <p:nvPr/>
        </p:nvSpPr>
        <p:spPr>
          <a:xfrm>
            <a:off x="-375138" y="-429331"/>
            <a:ext cx="13176738" cy="7696354"/>
          </a:xfrm>
          <a:prstGeom prst="rect">
            <a:avLst/>
          </a:prstGeom>
          <a:solidFill>
            <a:schemeClr val="dk1">
              <a:alpha val="4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ovéPole 6">
            <a:extLst>
              <a:ext uri="{FF2B5EF4-FFF2-40B4-BE49-F238E27FC236}">
                <a16:creationId xmlns:a16="http://schemas.microsoft.com/office/drawing/2014/main" id="{42280B0C-F568-B902-9C34-BF7D8F4264C1}"/>
              </a:ext>
            </a:extLst>
          </p:cNvPr>
          <p:cNvSpPr txBox="1"/>
          <p:nvPr/>
        </p:nvSpPr>
        <p:spPr>
          <a:xfrm>
            <a:off x="685800" y="1255003"/>
            <a:ext cx="121158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5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cs-CZ" sz="54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ECYKLACE</a:t>
            </a:r>
            <a:r>
              <a:rPr lang="cs-CZ" sz="54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cs-CZ" sz="54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ELEKTROODPADU </a:t>
            </a:r>
          </a:p>
          <a:p>
            <a:r>
              <a:rPr lang="cs-CZ" sz="54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 ČR</a:t>
            </a:r>
          </a:p>
          <a:p>
            <a:endParaRPr lang="cs-CZ" sz="5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227A72-6C58-CBFD-4D31-148DD5AE2BF8}"/>
              </a:ext>
            </a:extLst>
          </p:cNvPr>
          <p:cNvSpPr/>
          <p:nvPr/>
        </p:nvSpPr>
        <p:spPr>
          <a:xfrm>
            <a:off x="0" y="5958840"/>
            <a:ext cx="5715000" cy="922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/>
              <a:t>av</a:t>
            </a:r>
            <a:endParaRPr lang="en-US" dirty="0"/>
          </a:p>
        </p:txBody>
      </p:sp>
      <p:pic>
        <p:nvPicPr>
          <p:cNvPr id="14" name="Obrázek 4">
            <a:extLst>
              <a:ext uri="{FF2B5EF4-FFF2-40B4-BE49-F238E27FC236}">
                <a16:creationId xmlns:a16="http://schemas.microsoft.com/office/drawing/2014/main" id="{45A8C7DF-5A96-6E92-FE26-4D95559B2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49" y="6160004"/>
            <a:ext cx="4461191" cy="52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81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F3BC7C9-144D-5E36-B8F6-79884948A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897" y="1676821"/>
            <a:ext cx="8357006" cy="979659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cs-CZ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recyklací malých domácích spotřebičů </a:t>
            </a: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jsou zajištěny n</a:t>
            </a:r>
            <a:r>
              <a:rPr lang="cs-CZ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ebezpečné látky jako jsou kondenzátory, baterie a akumulátory, výbojky a zářivky a </a:t>
            </a: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vytěženy </a:t>
            </a:r>
            <a:r>
              <a:rPr lang="cs-CZ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suroviny pro opětovné využití</a:t>
            </a:r>
          </a:p>
        </p:txBody>
      </p:sp>
      <p:pic>
        <p:nvPicPr>
          <p:cNvPr id="1026" name="Picture 2" descr="areo-asociace.cz">
            <a:extLst>
              <a:ext uri="{FF2B5EF4-FFF2-40B4-BE49-F238E27FC236}">
                <a16:creationId xmlns:a16="http://schemas.microsoft.com/office/drawing/2014/main" id="{DB40B638-7577-0409-37EB-EB02FD3F3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109" y="6091934"/>
            <a:ext cx="1249680" cy="39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A022E36-3E0E-C02E-C37B-39FB111DB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2523"/>
            <a:ext cx="12192000" cy="195477"/>
          </a:xfrm>
          <a:prstGeom prst="rect">
            <a:avLst/>
          </a:prstGeom>
        </p:spPr>
      </p:pic>
      <p:sp>
        <p:nvSpPr>
          <p:cNvPr id="17" name="Zástupný obsah 4">
            <a:extLst>
              <a:ext uri="{FF2B5EF4-FFF2-40B4-BE49-F238E27FC236}">
                <a16:creationId xmlns:a16="http://schemas.microsoft.com/office/drawing/2014/main" id="{691CCFCB-B4AD-90F3-BA50-5F8A1FE04EF7}"/>
              </a:ext>
            </a:extLst>
          </p:cNvPr>
          <p:cNvSpPr txBox="1">
            <a:spLocks/>
          </p:cNvSpPr>
          <p:nvPr/>
        </p:nvSpPr>
        <p:spPr>
          <a:xfrm>
            <a:off x="0" y="488982"/>
            <a:ext cx="12192000" cy="554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ZPRACOVÁNÍ </a:t>
            </a:r>
            <a:r>
              <a:rPr lang="cs-CZ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MALÝCH SPOTŘEBIČŮ</a:t>
            </a:r>
            <a:endParaRPr lang="cs-CZ" sz="3200" dirty="0">
              <a:solidFill>
                <a:srgbClr val="FF5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8" name="Tabulka 3">
            <a:extLst>
              <a:ext uri="{FF2B5EF4-FFF2-40B4-BE49-F238E27FC236}">
                <a16:creationId xmlns:a16="http://schemas.microsoft.com/office/drawing/2014/main" id="{93174EE9-F177-95B1-A52D-A7C89C39E1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853057"/>
              </p:ext>
            </p:extLst>
          </p:nvPr>
        </p:nvGraphicFramePr>
        <p:xfrm>
          <a:off x="483630" y="2905066"/>
          <a:ext cx="4005136" cy="2808299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912329">
                  <a:extLst>
                    <a:ext uri="{9D8B030D-6E8A-4147-A177-3AD203B41FA5}">
                      <a16:colId xmlns:a16="http://schemas.microsoft.com/office/drawing/2014/main" val="1101647854"/>
                    </a:ext>
                  </a:extLst>
                </a:gridCol>
                <a:gridCol w="2092807">
                  <a:extLst>
                    <a:ext uri="{9D8B030D-6E8A-4147-A177-3AD203B41FA5}">
                      <a16:colId xmlns:a16="http://schemas.microsoft.com/office/drawing/2014/main" val="83034374"/>
                    </a:ext>
                  </a:extLst>
                </a:gridCol>
              </a:tblGrid>
              <a:tr h="373335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 zastoupení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4E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Výstupy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4E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105155"/>
                  </a:ext>
                </a:extLst>
              </a:tr>
              <a:tr h="373335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45 %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Plasty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1308258"/>
                  </a:ext>
                </a:extLst>
              </a:tr>
              <a:tr h="373335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32 %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Železné plechy/drť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3605390"/>
                  </a:ext>
                </a:extLst>
              </a:tr>
              <a:tr h="373335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6 %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Hliník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0414901"/>
                  </a:ext>
                </a:extLst>
              </a:tr>
              <a:tr h="568289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3 %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Motory, transformátory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6866732"/>
                  </a:ext>
                </a:extLst>
              </a:tr>
              <a:tr h="373335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Kabely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5016766"/>
                  </a:ext>
                </a:extLst>
              </a:tr>
              <a:tr h="373335"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Ostatní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5785148"/>
                  </a:ext>
                </a:extLst>
              </a:tr>
            </a:tbl>
          </a:graphicData>
        </a:graphic>
      </p:graphicFrame>
      <p:pic>
        <p:nvPicPr>
          <p:cNvPr id="23" name="Obrázek 3">
            <a:extLst>
              <a:ext uri="{FF2B5EF4-FFF2-40B4-BE49-F238E27FC236}">
                <a16:creationId xmlns:a16="http://schemas.microsoft.com/office/drawing/2014/main" id="{02290E85-435C-29E2-5C9A-FD28ED80E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421" y="3100424"/>
            <a:ext cx="1215022" cy="107142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92265DD-D51F-4180-0C8E-A661CBF5A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250" y="3158856"/>
            <a:ext cx="1297800" cy="1890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2F19A56-CE77-4C58-C2AE-4C535EAB2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2191" y="3158856"/>
            <a:ext cx="4036179" cy="183462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DB7F2F0-8812-64A2-CD0B-D9D3760CAA99}"/>
              </a:ext>
            </a:extLst>
          </p:cNvPr>
          <p:cNvSpPr txBox="1"/>
          <p:nvPr/>
        </p:nvSpPr>
        <p:spPr>
          <a:xfrm>
            <a:off x="5197057" y="4138515"/>
            <a:ext cx="1297800" cy="552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1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Mix plasty</a:t>
            </a:r>
          </a:p>
          <a:p>
            <a:pPr>
              <a:lnSpc>
                <a:spcPct val="150000"/>
              </a:lnSpc>
            </a:pPr>
            <a:r>
              <a:rPr lang="cs-CZ" sz="1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následná separace</a:t>
            </a:r>
          </a:p>
        </p:txBody>
      </p:sp>
    </p:spTree>
    <p:extLst>
      <p:ext uri="{BB962C8B-B14F-4D97-AF65-F5344CB8AC3E}">
        <p14:creationId xmlns:p14="http://schemas.microsoft.com/office/powerpoint/2010/main" val="834595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F3BC7C9-144D-5E36-B8F6-79884948A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902" y="2029370"/>
            <a:ext cx="6100437" cy="309905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Zákon č. 542/2020 Sb., o výrobcích s ukončenou životností („zákon VUŽ“), vedle jiných povinností, stanovuje pro zpracovatele odpadních elektrozařízení v § 69 odst. 2 písm. c) povinnost zajistit do </a:t>
            </a:r>
            <a:r>
              <a:rPr lang="cs-CZ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července 2023 </a:t>
            </a:r>
            <a:r>
              <a:rPr lang="cs-CZ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ověření plnění povinnosti podle § 69 odst. 2 písm. b) odborně způsobilou třetí osobou, tj. certifikaci.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cs-CZ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 současné době je v České republice akreditovaným certifikačním orgánem, který v této oblasti splňuje stanovené požadavky, společnost </a:t>
            </a:r>
            <a:r>
              <a:rPr lang="cs-CZ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WEEELABEX </a:t>
            </a:r>
            <a:r>
              <a:rPr lang="cs-CZ" sz="1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Organisation</a:t>
            </a:r>
            <a:endParaRPr lang="cs-CZ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2400" dirty="0"/>
          </a:p>
        </p:txBody>
      </p:sp>
      <p:pic>
        <p:nvPicPr>
          <p:cNvPr id="1026" name="Picture 2" descr="areo-asociace.cz">
            <a:extLst>
              <a:ext uri="{FF2B5EF4-FFF2-40B4-BE49-F238E27FC236}">
                <a16:creationId xmlns:a16="http://schemas.microsoft.com/office/drawing/2014/main" id="{DB40B638-7577-0409-37EB-EB02FD3F3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109" y="6091934"/>
            <a:ext cx="1249680" cy="39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A022E36-3E0E-C02E-C37B-39FB111DB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2523"/>
            <a:ext cx="12192000" cy="19547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7657B16-A5FB-5E2A-EC4A-05239072A6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101" y="2589070"/>
            <a:ext cx="3393848" cy="1885471"/>
          </a:xfrm>
          <a:prstGeom prst="rect">
            <a:avLst/>
          </a:prstGeom>
        </p:spPr>
      </p:pic>
      <p:sp>
        <p:nvSpPr>
          <p:cNvPr id="7" name="Zástupný obsah 4">
            <a:extLst>
              <a:ext uri="{FF2B5EF4-FFF2-40B4-BE49-F238E27FC236}">
                <a16:creationId xmlns:a16="http://schemas.microsoft.com/office/drawing/2014/main" id="{835C6BA1-6870-3EDB-3D11-D6B90DE7B8E8}"/>
              </a:ext>
            </a:extLst>
          </p:cNvPr>
          <p:cNvSpPr txBox="1">
            <a:spLocks/>
          </p:cNvSpPr>
          <p:nvPr/>
        </p:nvSpPr>
        <p:spPr>
          <a:xfrm>
            <a:off x="0" y="500557"/>
            <a:ext cx="12192000" cy="554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CERTIFIKACE </a:t>
            </a:r>
            <a:r>
              <a:rPr lang="cs-CZ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ZPRACOVATELŮ ELEKTROZAŘÍZENÍ</a:t>
            </a:r>
            <a:endParaRPr lang="cs-CZ" sz="3200" dirty="0">
              <a:solidFill>
                <a:srgbClr val="FF5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592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F3BC7C9-144D-5E36-B8F6-79884948A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260" y="2013950"/>
            <a:ext cx="5915241" cy="356504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cs-CZ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Členové: </a:t>
            </a:r>
            <a:r>
              <a:rPr lang="cs-CZ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 </a:t>
            </a:r>
            <a:r>
              <a:rPr lang="cs-CZ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Services</a:t>
            </a:r>
            <a:r>
              <a:rPr lang="cs-CZ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s.r.o., </a:t>
            </a:r>
            <a:r>
              <a:rPr lang="cs-CZ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</a:t>
            </a:r>
            <a:r>
              <a:rPr lang="cs-CZ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Recycling a.s., Kovohutě Příbram nástupnická a.s.,  PRAKTIK </a:t>
            </a:r>
            <a:r>
              <a:rPr lang="cs-CZ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system</a:t>
            </a:r>
            <a:r>
              <a:rPr lang="cs-CZ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s.r.o., RECYKLACE EKOVUK a.s., </a:t>
            </a:r>
            <a:r>
              <a:rPr lang="cs-CZ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Rumpold</a:t>
            </a:r>
            <a:r>
              <a:rPr lang="cs-CZ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T, s.r.o., STEELMET, s.r.o.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cs-CZ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4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Asociace </a:t>
            </a:r>
            <a:r>
              <a:rPr lang="cs-CZ" sz="1400" b="0" i="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recyklátorů</a:t>
            </a:r>
            <a:r>
              <a:rPr lang="cs-CZ" sz="14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elektroodpadu (dále jen AREO) je zájmovým spolkem právnických osob, kteří se na území ČR zabývají recyklací elektroodpadu. Spolek byl založen dne 4.2.2020 a navazuje na činnost stejnojmenného sdružení, který vzniklo v roce 2001.</a:t>
            </a:r>
            <a:endParaRPr lang="cs-CZ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areo-asociace.cz">
            <a:extLst>
              <a:ext uri="{FF2B5EF4-FFF2-40B4-BE49-F238E27FC236}">
                <a16:creationId xmlns:a16="http://schemas.microsoft.com/office/drawing/2014/main" id="{DB40B638-7577-0409-37EB-EB02FD3F3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109" y="6091934"/>
            <a:ext cx="1249680" cy="39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A022E36-3E0E-C02E-C37B-39FB111DB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2523"/>
            <a:ext cx="12192000" cy="19547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0555EFF-82D3-D5E9-6A87-4F0D1EADA362}"/>
              </a:ext>
            </a:extLst>
          </p:cNvPr>
          <p:cNvGrpSpPr/>
          <p:nvPr/>
        </p:nvGrpSpPr>
        <p:grpSpPr>
          <a:xfrm>
            <a:off x="6919860" y="1921085"/>
            <a:ext cx="4832880" cy="3015830"/>
            <a:chOff x="7414280" y="1822388"/>
            <a:chExt cx="3926286" cy="2450094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D6DDD267-1DFF-755B-016D-4FCD67FDD3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4280" y="1822388"/>
              <a:ext cx="3926286" cy="2450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Grafický objekt 3">
              <a:extLst>
                <a:ext uri="{FF2B5EF4-FFF2-40B4-BE49-F238E27FC236}">
                  <a16:creationId xmlns:a16="http://schemas.microsoft.com/office/drawing/2014/main" id="{E24F7B9B-A87D-086F-5D69-F6F1F0AE8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487022" y="3291941"/>
              <a:ext cx="271574" cy="271574"/>
            </a:xfrm>
            <a:prstGeom prst="rect">
              <a:avLst/>
            </a:prstGeom>
          </p:spPr>
        </p:pic>
      </p:grpSp>
      <p:sp>
        <p:nvSpPr>
          <p:cNvPr id="7" name="Zástupný obsah 4">
            <a:extLst>
              <a:ext uri="{FF2B5EF4-FFF2-40B4-BE49-F238E27FC236}">
                <a16:creationId xmlns:a16="http://schemas.microsoft.com/office/drawing/2014/main" id="{E610B847-6429-146F-3828-99B61518730B}"/>
              </a:ext>
            </a:extLst>
          </p:cNvPr>
          <p:cNvSpPr txBox="1">
            <a:spLocks/>
          </p:cNvSpPr>
          <p:nvPr/>
        </p:nvSpPr>
        <p:spPr>
          <a:xfrm>
            <a:off x="0" y="500557"/>
            <a:ext cx="12192000" cy="554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AREO – </a:t>
            </a:r>
            <a:r>
              <a:rPr lang="cs-CZ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ASOCIACE RECYKLÁTORŮ ELEKTROODPADU Z.S.</a:t>
            </a:r>
          </a:p>
        </p:txBody>
      </p:sp>
    </p:spTree>
    <p:extLst>
      <p:ext uri="{BB962C8B-B14F-4D97-AF65-F5344CB8AC3E}">
        <p14:creationId xmlns:p14="http://schemas.microsoft.com/office/powerpoint/2010/main" val="3292228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19233DF-EB68-AD51-4A76-28EE3E848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2523"/>
            <a:ext cx="12192000" cy="195477"/>
          </a:xfrm>
          <a:prstGeom prst="rect">
            <a:avLst/>
          </a:prstGeom>
        </p:spPr>
      </p:pic>
      <p:pic>
        <p:nvPicPr>
          <p:cNvPr id="7" name="Picture 2" descr="areo-asociace.cz">
            <a:extLst>
              <a:ext uri="{FF2B5EF4-FFF2-40B4-BE49-F238E27FC236}">
                <a16:creationId xmlns:a16="http://schemas.microsoft.com/office/drawing/2014/main" id="{24BA485D-1924-979A-61F7-027897A9B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109" y="6091934"/>
            <a:ext cx="1249680" cy="39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C4B2D6E-0EA4-BEED-8B10-65C565A95B60}"/>
              </a:ext>
            </a:extLst>
          </p:cNvPr>
          <p:cNvSpPr/>
          <p:nvPr/>
        </p:nvSpPr>
        <p:spPr>
          <a:xfrm>
            <a:off x="531011" y="1149714"/>
            <a:ext cx="2988234" cy="29882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3A5F2B-A5FA-C3C4-9199-4F7D28FC6458}"/>
              </a:ext>
            </a:extLst>
          </p:cNvPr>
          <p:cNvSpPr/>
          <p:nvPr/>
        </p:nvSpPr>
        <p:spPr>
          <a:xfrm>
            <a:off x="4492194" y="1149714"/>
            <a:ext cx="2988234" cy="298823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5F6EEAE-7D5C-E32F-9151-777ACBF22FF4}"/>
              </a:ext>
            </a:extLst>
          </p:cNvPr>
          <p:cNvSpPr/>
          <p:nvPr/>
        </p:nvSpPr>
        <p:spPr>
          <a:xfrm>
            <a:off x="8453377" y="1149714"/>
            <a:ext cx="2988234" cy="298823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ástupný obsah 4">
            <a:extLst>
              <a:ext uri="{FF2B5EF4-FFF2-40B4-BE49-F238E27FC236}">
                <a16:creationId xmlns:a16="http://schemas.microsoft.com/office/drawing/2014/main" id="{0D27E79D-E6BF-0727-8A4D-A997D38AA16E}"/>
              </a:ext>
            </a:extLst>
          </p:cNvPr>
          <p:cNvSpPr txBox="1">
            <a:spLocks/>
          </p:cNvSpPr>
          <p:nvPr/>
        </p:nvSpPr>
        <p:spPr>
          <a:xfrm>
            <a:off x="531010" y="4482269"/>
            <a:ext cx="2988233" cy="1169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zpracovali členové AREA </a:t>
            </a:r>
            <a:br>
              <a:rPr lang="cs-CZ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 roce 2020</a:t>
            </a:r>
            <a:endParaRPr lang="cs-CZ" sz="3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Zástupný obsah 4">
            <a:extLst>
              <a:ext uri="{FF2B5EF4-FFF2-40B4-BE49-F238E27FC236}">
                <a16:creationId xmlns:a16="http://schemas.microsoft.com/office/drawing/2014/main" id="{6B7B3BAF-1C57-3B3B-D9F5-4A57E13B9175}"/>
              </a:ext>
            </a:extLst>
          </p:cNvPr>
          <p:cNvSpPr txBox="1">
            <a:spLocks/>
          </p:cNvSpPr>
          <p:nvPr/>
        </p:nvSpPr>
        <p:spPr>
          <a:xfrm>
            <a:off x="4492192" y="4482269"/>
            <a:ext cx="2988233" cy="1169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</a:t>
            </a:r>
            <a:r>
              <a:rPr lang="cs-CZ" sz="1600" b="1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cs-CZ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ušetřili zpracováním </a:t>
            </a:r>
            <a:br>
              <a:rPr lang="cs-CZ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tuny </a:t>
            </a:r>
            <a:r>
              <a:rPr lang="cs-CZ" sz="1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elektorodpadu</a:t>
            </a:r>
            <a:endParaRPr lang="cs-CZ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Zástupný obsah 4">
            <a:extLst>
              <a:ext uri="{FF2B5EF4-FFF2-40B4-BE49-F238E27FC236}">
                <a16:creationId xmlns:a16="http://schemas.microsoft.com/office/drawing/2014/main" id="{FC31C52C-E6D4-A57C-5A1A-F5998180E658}"/>
              </a:ext>
            </a:extLst>
          </p:cNvPr>
          <p:cNvSpPr txBox="1">
            <a:spLocks/>
          </p:cNvSpPr>
          <p:nvPr/>
        </p:nvSpPr>
        <p:spPr>
          <a:xfrm>
            <a:off x="8453375" y="4482269"/>
            <a:ext cx="2988233" cy="1169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</a:t>
            </a:r>
            <a:r>
              <a:rPr lang="cs-CZ" sz="1600" b="1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cs-CZ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ušetřili zpracováním </a:t>
            </a:r>
            <a:br>
              <a:rPr lang="cs-CZ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tuny plastu</a:t>
            </a:r>
            <a:endParaRPr lang="cs-CZ" sz="4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Zástupný obsah 4">
            <a:extLst>
              <a:ext uri="{FF2B5EF4-FFF2-40B4-BE49-F238E27FC236}">
                <a16:creationId xmlns:a16="http://schemas.microsoft.com/office/drawing/2014/main" id="{842D7A96-134A-D898-E147-9BD4CF4C7A86}"/>
              </a:ext>
            </a:extLst>
          </p:cNvPr>
          <p:cNvSpPr txBox="1">
            <a:spLocks/>
          </p:cNvSpPr>
          <p:nvPr/>
        </p:nvSpPr>
        <p:spPr>
          <a:xfrm>
            <a:off x="531009" y="1149714"/>
            <a:ext cx="2988234" cy="2988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5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45.300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tun OEEZ</a:t>
            </a:r>
            <a:endParaRPr lang="cs-CZ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Zástupný obsah 4">
            <a:extLst>
              <a:ext uri="{FF2B5EF4-FFF2-40B4-BE49-F238E27FC236}">
                <a16:creationId xmlns:a16="http://schemas.microsoft.com/office/drawing/2014/main" id="{549A491D-0B4B-381E-89D1-ACDDC0E792C7}"/>
              </a:ext>
            </a:extLst>
          </p:cNvPr>
          <p:cNvSpPr txBox="1">
            <a:spLocks/>
          </p:cNvSpPr>
          <p:nvPr/>
        </p:nvSpPr>
        <p:spPr>
          <a:xfrm>
            <a:off x="4492192" y="1149714"/>
            <a:ext cx="2988234" cy="2988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5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11,59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tuny</a:t>
            </a:r>
            <a:endParaRPr lang="cs-CZ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Zástupný obsah 4">
            <a:extLst>
              <a:ext uri="{FF2B5EF4-FFF2-40B4-BE49-F238E27FC236}">
                <a16:creationId xmlns:a16="http://schemas.microsoft.com/office/drawing/2014/main" id="{DFA7021A-507D-E4B0-2F01-B43C6BCFE076}"/>
              </a:ext>
            </a:extLst>
          </p:cNvPr>
          <p:cNvSpPr txBox="1">
            <a:spLocks/>
          </p:cNvSpPr>
          <p:nvPr/>
        </p:nvSpPr>
        <p:spPr>
          <a:xfrm>
            <a:off x="8453374" y="1097628"/>
            <a:ext cx="2988236" cy="3040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5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1,2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tuny</a:t>
            </a:r>
            <a:endParaRPr lang="cs-CZ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276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FC5AA7E4-4537-7204-377B-574EF6913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2523"/>
            <a:ext cx="12192000" cy="19547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1ABD118-DB24-8F9A-C678-BF57A991BEE7}"/>
              </a:ext>
            </a:extLst>
          </p:cNvPr>
          <p:cNvSpPr txBox="1"/>
          <p:nvPr/>
        </p:nvSpPr>
        <p:spPr>
          <a:xfrm>
            <a:off x="527957" y="896621"/>
            <a:ext cx="1113608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cs-CZ" sz="3600" b="1" i="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cs-CZ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Děkuji za pozornost</a:t>
            </a:r>
          </a:p>
          <a:p>
            <a:pPr algn="ctr"/>
            <a:r>
              <a:rPr lang="cs-CZ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přeji Vám příjemný zbytek dne</a:t>
            </a:r>
          </a:p>
          <a:p>
            <a:endParaRPr lang="cs-CZ" b="1" i="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b="1" i="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b="1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Aleš Šrámek</a:t>
            </a:r>
            <a:endParaRPr lang="cs-CZ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b="1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AREO – Asociace </a:t>
            </a:r>
            <a:r>
              <a:rPr lang="cs-CZ" b="1" i="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recyklátorů</a:t>
            </a:r>
            <a:r>
              <a:rPr lang="cs-CZ" b="1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elektroodpadu</a:t>
            </a:r>
            <a:endParaRPr lang="cs-CZ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www.areo-asociace.cz</a:t>
            </a:r>
          </a:p>
          <a:p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cs-CZ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nfo@areo-asociace.cz</a:t>
            </a:r>
            <a:b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+420 725 923 700</a:t>
            </a:r>
            <a:b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2" descr="areo-asociace.cz">
            <a:extLst>
              <a:ext uri="{FF2B5EF4-FFF2-40B4-BE49-F238E27FC236}">
                <a16:creationId xmlns:a16="http://schemas.microsoft.com/office/drawing/2014/main" id="{79BA817D-D7B1-2FDC-71A0-69D5DC732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109" y="6091934"/>
            <a:ext cx="1249680" cy="39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71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F3BC7C9-144D-5E36-B8F6-79884948A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677545"/>
            <a:ext cx="12191999" cy="8734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ELEKTRONICKÝ ODPAD </a:t>
            </a:r>
            <a:r>
              <a:rPr lang="cs-CZ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zdroj druhotných surovin</a:t>
            </a:r>
          </a:p>
          <a:p>
            <a:pPr marL="0" indent="0" algn="ctr">
              <a:buNone/>
            </a:pP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1525E71-2DCD-7C21-D215-80FF67EFA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2523"/>
            <a:ext cx="12192000" cy="195477"/>
          </a:xfrm>
          <a:prstGeom prst="rect">
            <a:avLst/>
          </a:prstGeom>
        </p:spPr>
      </p:pic>
      <p:pic>
        <p:nvPicPr>
          <p:cNvPr id="10" name="Picture 2" descr="areo-asociace.cz">
            <a:extLst>
              <a:ext uri="{FF2B5EF4-FFF2-40B4-BE49-F238E27FC236}">
                <a16:creationId xmlns:a16="http://schemas.microsoft.com/office/drawing/2014/main" id="{85985E4D-746E-FCDE-2AC4-8FB102C94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109" y="6091934"/>
            <a:ext cx="1249680" cy="39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5D71D7CD-D5D0-E551-F453-0A142AF84045}"/>
              </a:ext>
            </a:extLst>
          </p:cNvPr>
          <p:cNvSpPr txBox="1"/>
          <p:nvPr/>
        </p:nvSpPr>
        <p:spPr>
          <a:xfrm>
            <a:off x="371191" y="1861209"/>
            <a:ext cx="722703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každý rok se na světě vyprodukuje více než </a:t>
            </a:r>
            <a:r>
              <a: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54 milionů </a:t>
            </a: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tun elektronického odpadu (OEEZ)</a:t>
            </a:r>
            <a:endParaRPr lang="cs-CZ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OEEZ je </a:t>
            </a:r>
            <a:r>
              <a: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nejrychleji rostoucí tok domácího odpadu </a:t>
            </a: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světě, od roku 2014 do 2019 vzrostl o 9,2 mil. tun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důvodů nárůstu je několik - světová populace roste a ekonomická prosperita zasahuje více lidí, technologický vývoj je rychlý a s kratší životností klesá i cena elektroniky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 roce 2019 </a:t>
            </a: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bylo celosvětově shromážděno a </a:t>
            </a:r>
            <a:r>
              <a:rPr lang="cs-CZ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zrecyklováno</a:t>
            </a: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necelých </a:t>
            </a:r>
            <a:r>
              <a: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 procent </a:t>
            </a: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OEEZ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4" descr="Electronic devices 'need to use recycled plastic' | Hrdots">
            <a:extLst>
              <a:ext uri="{FF2B5EF4-FFF2-40B4-BE49-F238E27FC236}">
                <a16:creationId xmlns:a16="http://schemas.microsoft.com/office/drawing/2014/main" id="{B099CBA2-4052-F3B7-472F-EE687853C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336" y="2117711"/>
            <a:ext cx="4671662" cy="297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373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F3BC7C9-144D-5E36-B8F6-79884948A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7545"/>
            <a:ext cx="12192000" cy="13007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Množství elektrozařízení </a:t>
            </a:r>
            <a:r>
              <a:rPr lang="cs-CZ" sz="32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uvedených v ČR na trh </a:t>
            </a:r>
            <a:br>
              <a:rPr lang="cs-CZ" sz="32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32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množství zpětně odebraných OEEZ</a:t>
            </a:r>
            <a:r>
              <a:rPr lang="cs-CZ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 letech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19233DF-EB68-AD51-4A76-28EE3E848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2523"/>
            <a:ext cx="12192000" cy="195477"/>
          </a:xfrm>
          <a:prstGeom prst="rect">
            <a:avLst/>
          </a:prstGeom>
        </p:spPr>
      </p:pic>
      <p:pic>
        <p:nvPicPr>
          <p:cNvPr id="7" name="Picture 2" descr="areo-asociace.cz">
            <a:extLst>
              <a:ext uri="{FF2B5EF4-FFF2-40B4-BE49-F238E27FC236}">
                <a16:creationId xmlns:a16="http://schemas.microsoft.com/office/drawing/2014/main" id="{24BA485D-1924-979A-61F7-027897A9B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109" y="6091934"/>
            <a:ext cx="1249680" cy="39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B01B4828-BDBC-63CD-0D4C-0712063F45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222243"/>
              </p:ext>
            </p:extLst>
          </p:nvPr>
        </p:nvGraphicFramePr>
        <p:xfrm>
          <a:off x="1117600" y="1968112"/>
          <a:ext cx="9956798" cy="3877592"/>
        </p:xfrm>
        <a:graphic>
          <a:graphicData uri="http://schemas.openxmlformats.org/drawingml/2006/table">
            <a:tbl>
              <a:tblPr firstRow="1" firstCol="1">
                <a:tableStyleId>{93296810-A885-4BE3-A3E7-6D5BEEA58F35}</a:tableStyleId>
              </a:tblPr>
              <a:tblGrid>
                <a:gridCol w="1808480">
                  <a:extLst>
                    <a:ext uri="{9D8B030D-6E8A-4147-A177-3AD203B41FA5}">
                      <a16:colId xmlns:a16="http://schemas.microsoft.com/office/drawing/2014/main" val="845155935"/>
                    </a:ext>
                  </a:extLst>
                </a:gridCol>
                <a:gridCol w="2113280">
                  <a:extLst>
                    <a:ext uri="{9D8B030D-6E8A-4147-A177-3AD203B41FA5}">
                      <a16:colId xmlns:a16="http://schemas.microsoft.com/office/drawing/2014/main" val="2025367857"/>
                    </a:ext>
                  </a:extLst>
                </a:gridCol>
                <a:gridCol w="2021840">
                  <a:extLst>
                    <a:ext uri="{9D8B030D-6E8A-4147-A177-3AD203B41FA5}">
                      <a16:colId xmlns:a16="http://schemas.microsoft.com/office/drawing/2014/main" val="3736209437"/>
                    </a:ext>
                  </a:extLst>
                </a:gridCol>
                <a:gridCol w="2036847">
                  <a:extLst>
                    <a:ext uri="{9D8B030D-6E8A-4147-A177-3AD203B41FA5}">
                      <a16:colId xmlns:a16="http://schemas.microsoft.com/office/drawing/2014/main" val="578299442"/>
                    </a:ext>
                  </a:extLst>
                </a:gridCol>
                <a:gridCol w="1976351">
                  <a:extLst>
                    <a:ext uri="{9D8B030D-6E8A-4147-A177-3AD203B41FA5}">
                      <a16:colId xmlns:a16="http://schemas.microsoft.com/office/drawing/2014/main" val="3554888757"/>
                    </a:ext>
                  </a:extLst>
                </a:gridCol>
              </a:tblGrid>
              <a:tr h="959672">
                <a:tc>
                  <a:txBody>
                    <a:bodyPr/>
                    <a:lstStyle/>
                    <a:p>
                      <a:pPr marL="180000" lvl="1" algn="l" fontAlgn="ctr"/>
                      <a:r>
                        <a:rPr lang="cs-CZ" sz="14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ROK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4E4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UVEDENÝCH NA TRH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4E4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ZO/OS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4E4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PROCENTA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4E4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KG/OBYVATEL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4E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335808"/>
                  </a:ext>
                </a:extLst>
              </a:tr>
              <a:tr h="486320">
                <a:tc>
                  <a:txBody>
                    <a:bodyPr/>
                    <a:lstStyle/>
                    <a:p>
                      <a:pPr marL="180000" lvl="1" algn="l" fontAlgn="ctr"/>
                      <a:r>
                        <a:rPr lang="cs-CZ" sz="12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2015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182 025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74 288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40,8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7,0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7607305"/>
                  </a:ext>
                </a:extLst>
              </a:tr>
              <a:tr h="486320">
                <a:tc>
                  <a:txBody>
                    <a:bodyPr/>
                    <a:lstStyle/>
                    <a:p>
                      <a:pPr marL="180000" lvl="1" algn="l" fontAlgn="ctr"/>
                      <a:r>
                        <a:rPr lang="cs-CZ" sz="12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2016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174 147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91 513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50,5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8,7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02441874"/>
                  </a:ext>
                </a:extLst>
              </a:tr>
              <a:tr h="486320">
                <a:tc>
                  <a:txBody>
                    <a:bodyPr/>
                    <a:lstStyle/>
                    <a:p>
                      <a:pPr marL="180000" lvl="1" algn="l" fontAlgn="ctr"/>
                      <a:r>
                        <a:rPr lang="cs-CZ" sz="12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2017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189 959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91 325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51,2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8,6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6086191"/>
                  </a:ext>
                </a:extLst>
              </a:tr>
              <a:tr h="486320">
                <a:tc>
                  <a:txBody>
                    <a:bodyPr/>
                    <a:lstStyle/>
                    <a:p>
                      <a:pPr marL="180000" lvl="1" algn="l" fontAlgn="ctr"/>
                      <a:r>
                        <a:rPr lang="cs-CZ" sz="12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2018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196 918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93 083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51,1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8,8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2306436"/>
                  </a:ext>
                </a:extLst>
              </a:tr>
              <a:tr h="486320">
                <a:tc>
                  <a:txBody>
                    <a:bodyPr/>
                    <a:lstStyle/>
                    <a:p>
                      <a:pPr marL="180000" lvl="1" algn="l" fontAlgn="ctr"/>
                      <a:r>
                        <a:rPr lang="cs-CZ" sz="12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2019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236 297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101 319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54,2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9,5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062316"/>
                  </a:ext>
                </a:extLst>
              </a:tr>
              <a:tr h="486320">
                <a:tc>
                  <a:txBody>
                    <a:bodyPr/>
                    <a:lstStyle/>
                    <a:p>
                      <a:pPr marL="180000" lvl="1" algn="l" fontAlgn="ctr"/>
                      <a:r>
                        <a:rPr lang="cs-CZ" sz="12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263 202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118 316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57,0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11,1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0420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0250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F3BC7C9-144D-5E36-B8F6-79884948A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441" y="474345"/>
            <a:ext cx="9956800" cy="128333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cs-CZ" sz="32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Porovnání</a:t>
            </a:r>
            <a:r>
              <a:rPr lang="cs-CZ" sz="32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 jinými Evropskými zeměmi</a:t>
            </a:r>
            <a:r>
              <a:rPr lang="cs-CZ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19233DF-EB68-AD51-4A76-28EE3E848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2523"/>
            <a:ext cx="12192000" cy="195477"/>
          </a:xfrm>
          <a:prstGeom prst="rect">
            <a:avLst/>
          </a:prstGeom>
        </p:spPr>
      </p:pic>
      <p:pic>
        <p:nvPicPr>
          <p:cNvPr id="7" name="Picture 2" descr="areo-asociace.cz">
            <a:extLst>
              <a:ext uri="{FF2B5EF4-FFF2-40B4-BE49-F238E27FC236}">
                <a16:creationId xmlns:a16="http://schemas.microsoft.com/office/drawing/2014/main" id="{24BA485D-1924-979A-61F7-027897A9B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109" y="6091934"/>
            <a:ext cx="1249680" cy="39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0A29FEC1-6425-3C3B-D6DE-8CE1B83F50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465215"/>
              </p:ext>
            </p:extLst>
          </p:nvPr>
        </p:nvGraphicFramePr>
        <p:xfrm>
          <a:off x="1107441" y="1960880"/>
          <a:ext cx="9956799" cy="3877589"/>
        </p:xfrm>
        <a:graphic>
          <a:graphicData uri="http://schemas.openxmlformats.org/drawingml/2006/table">
            <a:tbl>
              <a:tblPr firstRow="1" firstCol="1">
                <a:tableStyleId>{93296810-A885-4BE3-A3E7-6D5BEEA58F35}</a:tableStyleId>
              </a:tblPr>
              <a:tblGrid>
                <a:gridCol w="2300941">
                  <a:extLst>
                    <a:ext uri="{9D8B030D-6E8A-4147-A177-3AD203B41FA5}">
                      <a16:colId xmlns:a16="http://schemas.microsoft.com/office/drawing/2014/main" val="1564134928"/>
                    </a:ext>
                  </a:extLst>
                </a:gridCol>
                <a:gridCol w="1526989">
                  <a:extLst>
                    <a:ext uri="{9D8B030D-6E8A-4147-A177-3AD203B41FA5}">
                      <a16:colId xmlns:a16="http://schemas.microsoft.com/office/drawing/2014/main" val="2727790174"/>
                    </a:ext>
                  </a:extLst>
                </a:gridCol>
                <a:gridCol w="1464234">
                  <a:extLst>
                    <a:ext uri="{9D8B030D-6E8A-4147-A177-3AD203B41FA5}">
                      <a16:colId xmlns:a16="http://schemas.microsoft.com/office/drawing/2014/main" val="885081249"/>
                    </a:ext>
                  </a:extLst>
                </a:gridCol>
                <a:gridCol w="1426583">
                  <a:extLst>
                    <a:ext uri="{9D8B030D-6E8A-4147-A177-3AD203B41FA5}">
                      <a16:colId xmlns:a16="http://schemas.microsoft.com/office/drawing/2014/main" val="1727193307"/>
                    </a:ext>
                  </a:extLst>
                </a:gridCol>
                <a:gridCol w="1564892">
                  <a:extLst>
                    <a:ext uri="{9D8B030D-6E8A-4147-A177-3AD203B41FA5}">
                      <a16:colId xmlns:a16="http://schemas.microsoft.com/office/drawing/2014/main" val="3005836855"/>
                    </a:ext>
                  </a:extLst>
                </a:gridCol>
                <a:gridCol w="1673160">
                  <a:extLst>
                    <a:ext uri="{9D8B030D-6E8A-4147-A177-3AD203B41FA5}">
                      <a16:colId xmlns:a16="http://schemas.microsoft.com/office/drawing/2014/main" val="1800484172"/>
                    </a:ext>
                  </a:extLst>
                </a:gridCol>
              </a:tblGrid>
              <a:tr h="519814">
                <a:tc rowSpan="2">
                  <a:txBody>
                    <a:bodyPr/>
                    <a:lstStyle/>
                    <a:p>
                      <a:pPr marL="180000" lvl="1" algn="l" fontAlgn="b"/>
                      <a:r>
                        <a:rPr lang="cs-CZ" sz="14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Rok 2020</a:t>
                      </a:r>
                      <a:endParaRPr lang="cs-CZ" sz="14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4E4E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uvedených</a:t>
                      </a:r>
                      <a:endParaRPr lang="cs-CZ" sz="14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4E4E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sebraných</a:t>
                      </a:r>
                      <a:endParaRPr lang="cs-CZ" sz="14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4E4E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procento</a:t>
                      </a:r>
                      <a:endParaRPr lang="cs-CZ" sz="14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4E4E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počet obyvatel</a:t>
                      </a:r>
                      <a:endParaRPr lang="cs-CZ" sz="14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4E4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sebráno</a:t>
                      </a:r>
                      <a:endParaRPr lang="cs-CZ" sz="14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4E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573161"/>
                  </a:ext>
                </a:extLst>
              </a:tr>
              <a:tr h="150746">
                <a:tc vMerge="1"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ZEMĚ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uvedených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sebraných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procento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počet obyvatel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kg/obyvatele</a:t>
                      </a:r>
                      <a:endParaRPr lang="cs-CZ" sz="14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4E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008167"/>
                  </a:ext>
                </a:extLst>
              </a:tr>
              <a:tr h="520809">
                <a:tc>
                  <a:txBody>
                    <a:bodyPr/>
                    <a:lstStyle/>
                    <a:p>
                      <a:pPr marL="180000" lvl="1" algn="l" fontAlgn="b"/>
                      <a:r>
                        <a:rPr lang="cs-CZ" sz="14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Země</a:t>
                      </a:r>
                      <a:endParaRPr lang="cs-CZ" sz="14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4E4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cs-CZ" sz="14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76058"/>
                  </a:ext>
                </a:extLst>
              </a:tr>
              <a:tr h="671555">
                <a:tc>
                  <a:txBody>
                    <a:bodyPr/>
                    <a:lstStyle/>
                    <a:p>
                      <a:pPr marL="180000" lvl="1" algn="l" fontAlgn="b"/>
                      <a:r>
                        <a:rPr lang="cs-CZ" sz="16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Česká republika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263 202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118 316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44,95%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10 700 000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11,1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5999933"/>
                  </a:ext>
                </a:extLst>
              </a:tr>
              <a:tr h="671555">
                <a:tc>
                  <a:txBody>
                    <a:bodyPr/>
                    <a:lstStyle/>
                    <a:p>
                      <a:pPr marL="180000" lvl="1" algn="l" fontAlgn="b"/>
                      <a:r>
                        <a:rPr lang="cs-CZ" sz="12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Belgie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361 988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159 761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44,13%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11 566 000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13,8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3128737"/>
                  </a:ext>
                </a:extLst>
              </a:tr>
              <a:tr h="671555">
                <a:tc>
                  <a:txBody>
                    <a:bodyPr/>
                    <a:lstStyle/>
                    <a:p>
                      <a:pPr marL="180000" lvl="1" algn="l" fontAlgn="b"/>
                      <a:r>
                        <a:rPr lang="cs-CZ" sz="12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Holandsko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754 968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220 238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29,17%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17 475 000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12,6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4780320"/>
                  </a:ext>
                </a:extLst>
              </a:tr>
              <a:tr h="671555">
                <a:tc>
                  <a:txBody>
                    <a:bodyPr/>
                    <a:lstStyle/>
                    <a:p>
                      <a:pPr marL="180000" lvl="1" algn="l" fontAlgn="b"/>
                      <a:r>
                        <a:rPr lang="cs-CZ" sz="12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Německo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2 848 226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712 353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25,01%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83 155 000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8,6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10324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2776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F3BC7C9-144D-5E36-B8F6-79884948A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04732"/>
            <a:ext cx="12192000" cy="12215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VYUŽITÍ </a:t>
            </a:r>
            <a:r>
              <a:rPr lang="cs-CZ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MATERIÁLŮ</a:t>
            </a:r>
          </a:p>
          <a:p>
            <a:pPr marL="0" indent="0" algn="ctr">
              <a:buNone/>
            </a:pPr>
            <a:endParaRPr lang="cs-CZ" sz="3200" b="1" dirty="0">
              <a:solidFill>
                <a:srgbClr val="FF5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endParaRPr lang="cs-CZ" sz="3200" dirty="0">
              <a:solidFill>
                <a:srgbClr val="FF5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endParaRPr lang="cs-CZ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endParaRPr lang="cs-CZ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areo-asociace.cz">
            <a:extLst>
              <a:ext uri="{FF2B5EF4-FFF2-40B4-BE49-F238E27FC236}">
                <a16:creationId xmlns:a16="http://schemas.microsoft.com/office/drawing/2014/main" id="{DB40B638-7577-0409-37EB-EB02FD3F3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109" y="6091934"/>
            <a:ext cx="1249680" cy="39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A022E36-3E0E-C02E-C37B-39FB111DB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2523"/>
            <a:ext cx="12192000" cy="195477"/>
          </a:xfrm>
          <a:prstGeom prst="rect">
            <a:avLst/>
          </a:prstGeom>
        </p:spPr>
      </p:pic>
      <p:graphicFrame>
        <p:nvGraphicFramePr>
          <p:cNvPr id="2" name="Tabulka 3">
            <a:extLst>
              <a:ext uri="{FF2B5EF4-FFF2-40B4-BE49-F238E27FC236}">
                <a16:creationId xmlns:a16="http://schemas.microsoft.com/office/drawing/2014/main" id="{04886562-E6EF-52E4-EFC8-D4E5D2271D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945240"/>
              </p:ext>
            </p:extLst>
          </p:nvPr>
        </p:nvGraphicFramePr>
        <p:xfrm>
          <a:off x="583960" y="1661767"/>
          <a:ext cx="5132070" cy="386995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062691">
                  <a:extLst>
                    <a:ext uri="{9D8B030D-6E8A-4147-A177-3AD203B41FA5}">
                      <a16:colId xmlns:a16="http://schemas.microsoft.com/office/drawing/2014/main" val="1176627967"/>
                    </a:ext>
                  </a:extLst>
                </a:gridCol>
                <a:gridCol w="1446469">
                  <a:extLst>
                    <a:ext uri="{9D8B030D-6E8A-4147-A177-3AD203B41FA5}">
                      <a16:colId xmlns:a16="http://schemas.microsoft.com/office/drawing/2014/main" val="1847068071"/>
                    </a:ext>
                  </a:extLst>
                </a:gridCol>
                <a:gridCol w="1622910">
                  <a:extLst>
                    <a:ext uri="{9D8B030D-6E8A-4147-A177-3AD203B41FA5}">
                      <a16:colId xmlns:a16="http://schemas.microsoft.com/office/drawing/2014/main" val="3843110331"/>
                    </a:ext>
                  </a:extLst>
                </a:gridCol>
              </a:tblGrid>
              <a:tr h="873589">
                <a:tc>
                  <a:txBody>
                    <a:bodyPr/>
                    <a:lstStyle/>
                    <a:p>
                      <a:pPr marL="180000" lvl="1"/>
                      <a:r>
                        <a:rPr lang="cs-CZ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Skupina  elektrozařízení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4E4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Celkové využití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4E4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Materiálové využití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4E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63733"/>
                  </a:ext>
                </a:extLst>
              </a:tr>
              <a:tr h="516911">
                <a:tc>
                  <a:txBody>
                    <a:bodyPr/>
                    <a:lstStyle/>
                    <a:p>
                      <a:pPr marL="180000" lvl="1" algn="ctr"/>
                      <a:r>
                        <a:rPr lang="cs-CZ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 Tepelná výměna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85 %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80 %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5179799"/>
                  </a:ext>
                </a:extLst>
              </a:tr>
              <a:tr h="524957">
                <a:tc>
                  <a:txBody>
                    <a:bodyPr/>
                    <a:lstStyle/>
                    <a:p>
                      <a:pPr marL="180000" lvl="1" algn="ctr"/>
                      <a:r>
                        <a:rPr lang="cs-CZ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2. TV/MON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80 %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70 %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15947497"/>
                  </a:ext>
                </a:extLst>
              </a:tr>
              <a:tr h="524957">
                <a:tc>
                  <a:txBody>
                    <a:bodyPr/>
                    <a:lstStyle/>
                    <a:p>
                      <a:pPr marL="180000" lvl="1" algn="ctr"/>
                      <a:r>
                        <a:rPr lang="cs-CZ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 Světelné zdroje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80 %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1089349"/>
                  </a:ext>
                </a:extLst>
              </a:tr>
              <a:tr h="482104">
                <a:tc>
                  <a:txBody>
                    <a:bodyPr/>
                    <a:lstStyle/>
                    <a:p>
                      <a:pPr marL="180000" lvl="1" algn="ctr"/>
                      <a:r>
                        <a:rPr lang="cs-CZ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 Velká zařízení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85 %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80 %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1569090"/>
                  </a:ext>
                </a:extLst>
              </a:tr>
              <a:tr h="476845">
                <a:tc>
                  <a:txBody>
                    <a:bodyPr/>
                    <a:lstStyle/>
                    <a:p>
                      <a:pPr marL="180000" lvl="1" algn="ctr"/>
                      <a:r>
                        <a:rPr lang="cs-CZ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 Malá zařízení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75 %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55 %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44197833"/>
                  </a:ext>
                </a:extLst>
              </a:tr>
              <a:tr h="470593">
                <a:tc>
                  <a:txBody>
                    <a:bodyPr/>
                    <a:lstStyle/>
                    <a:p>
                      <a:pPr marL="180000" lvl="1" algn="ctr"/>
                      <a:r>
                        <a:rPr lang="cs-CZ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 Malá zařízení IT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75 %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55 %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9519138"/>
                  </a:ext>
                </a:extLst>
              </a:tr>
            </a:tbl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2D5A4C00-4326-4764-E653-9758D92496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2" t="2206" r="1230" b="1920"/>
          <a:stretch/>
        </p:blipFill>
        <p:spPr>
          <a:xfrm>
            <a:off x="6225304" y="1826272"/>
            <a:ext cx="5646201" cy="370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52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F3BC7C9-144D-5E36-B8F6-79884948A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260" y="1377703"/>
            <a:ext cx="9802020" cy="169455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recyklací domácího chlazení  </a:t>
            </a: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jsou zajištěny</a:t>
            </a:r>
            <a:r>
              <a:rPr lang="cs-CZ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nebezpečné látky jako </a:t>
            </a: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freony a vytěženy </a:t>
            </a:r>
            <a:r>
              <a:rPr lang="cs-CZ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suroviny pro opětovné využití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freony putují do chemických závodů, kde se z nich získávají kyseliny fluorovodíková, </a:t>
            </a:r>
            <a:r>
              <a:rPr lang="cs-CZ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chluorovodíková</a:t>
            </a:r>
            <a:endParaRPr lang="cs-CZ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 ČR 2 technologie na zpracování chlazení, kompletně nově vystavěné v letech 2018 a 2019, evropská kvalitativní špička</a:t>
            </a:r>
            <a:endParaRPr lang="cs-CZ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areo-asociace.cz">
            <a:extLst>
              <a:ext uri="{FF2B5EF4-FFF2-40B4-BE49-F238E27FC236}">
                <a16:creationId xmlns:a16="http://schemas.microsoft.com/office/drawing/2014/main" id="{DB40B638-7577-0409-37EB-EB02FD3F3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109" y="6091934"/>
            <a:ext cx="1249680" cy="39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A022E36-3E0E-C02E-C37B-39FB111DB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2523"/>
            <a:ext cx="12192000" cy="195477"/>
          </a:xfrm>
          <a:prstGeom prst="rect">
            <a:avLst/>
          </a:prstGeom>
        </p:spPr>
      </p:pic>
      <p:graphicFrame>
        <p:nvGraphicFramePr>
          <p:cNvPr id="2" name="Tabulka 3">
            <a:extLst>
              <a:ext uri="{FF2B5EF4-FFF2-40B4-BE49-F238E27FC236}">
                <a16:creationId xmlns:a16="http://schemas.microsoft.com/office/drawing/2014/main" id="{D444ABA1-09E5-936C-D7F9-0E768E20FC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520589"/>
              </p:ext>
            </p:extLst>
          </p:nvPr>
        </p:nvGraphicFramePr>
        <p:xfrm>
          <a:off x="470731" y="3435411"/>
          <a:ext cx="4005136" cy="275982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750253">
                  <a:extLst>
                    <a:ext uri="{9D8B030D-6E8A-4147-A177-3AD203B41FA5}">
                      <a16:colId xmlns:a16="http://schemas.microsoft.com/office/drawing/2014/main" val="49010003"/>
                    </a:ext>
                  </a:extLst>
                </a:gridCol>
                <a:gridCol w="2254883">
                  <a:extLst>
                    <a:ext uri="{9D8B030D-6E8A-4147-A177-3AD203B41FA5}">
                      <a16:colId xmlns:a16="http://schemas.microsoft.com/office/drawing/2014/main" val="3583140690"/>
                    </a:ext>
                  </a:extLst>
                </a:gridCol>
              </a:tblGrid>
              <a:tr h="473225">
                <a:tc>
                  <a:txBody>
                    <a:bodyPr/>
                    <a:lstStyle/>
                    <a:p>
                      <a:pPr marL="180000" lvl="1" algn="l"/>
                      <a:r>
                        <a:rPr lang="cs-CZ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 zastoupení </a:t>
                      </a:r>
                    </a:p>
                  </a:txBody>
                  <a:tcPr marL="75098" marR="75098" marT="37549" marB="3754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4E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Výstupy</a:t>
                      </a:r>
                    </a:p>
                  </a:txBody>
                  <a:tcPr marL="75098" marR="75098" marT="37549" marB="37549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4E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35879"/>
                  </a:ext>
                </a:extLst>
              </a:tr>
              <a:tr h="381100">
                <a:tc>
                  <a:txBody>
                    <a:bodyPr/>
                    <a:lstStyle/>
                    <a:p>
                      <a:pPr marL="180000" lvl="1" algn="l"/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38 %</a:t>
                      </a:r>
                    </a:p>
                  </a:txBody>
                  <a:tcPr marL="75098" marR="75098" marT="37549" marB="3754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Železo</a:t>
                      </a:r>
                    </a:p>
                  </a:txBody>
                  <a:tcPr marL="75098" marR="75098" marT="37549" marB="37549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9978354"/>
                  </a:ext>
                </a:extLst>
              </a:tr>
              <a:tr h="381100">
                <a:tc>
                  <a:txBody>
                    <a:bodyPr/>
                    <a:lstStyle/>
                    <a:p>
                      <a:pPr marL="180000" lvl="1" algn="l"/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18 %</a:t>
                      </a:r>
                    </a:p>
                  </a:txBody>
                  <a:tcPr marL="75098" marR="75098" marT="37549" marB="3754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Kompresory</a:t>
                      </a:r>
                    </a:p>
                  </a:txBody>
                  <a:tcPr marL="75098" marR="75098" marT="37549" marB="37549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5071573"/>
                  </a:ext>
                </a:extLst>
              </a:tr>
              <a:tr h="381100">
                <a:tc>
                  <a:txBody>
                    <a:bodyPr/>
                    <a:lstStyle/>
                    <a:p>
                      <a:pPr marL="180000" lvl="1" algn="l"/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20 %</a:t>
                      </a:r>
                    </a:p>
                  </a:txBody>
                  <a:tcPr marL="75098" marR="75098" marT="37549" marB="3754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Plasty</a:t>
                      </a:r>
                    </a:p>
                  </a:txBody>
                  <a:tcPr marL="75098" marR="75098" marT="37549" marB="37549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3543744"/>
                  </a:ext>
                </a:extLst>
              </a:tr>
              <a:tr h="381100">
                <a:tc>
                  <a:txBody>
                    <a:bodyPr/>
                    <a:lstStyle/>
                    <a:p>
                      <a:pPr marL="180000" lvl="1" algn="l"/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15 %</a:t>
                      </a:r>
                    </a:p>
                  </a:txBody>
                  <a:tcPr marL="75098" marR="75098" marT="37549" marB="3754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Polyuretan</a:t>
                      </a:r>
                    </a:p>
                  </a:txBody>
                  <a:tcPr marL="75098" marR="75098" marT="37549" marB="37549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9894033"/>
                  </a:ext>
                </a:extLst>
              </a:tr>
              <a:tr h="381100">
                <a:tc>
                  <a:txBody>
                    <a:bodyPr/>
                    <a:lstStyle/>
                    <a:p>
                      <a:pPr marL="180000" lvl="1" algn="l"/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3 %</a:t>
                      </a:r>
                    </a:p>
                  </a:txBody>
                  <a:tcPr marL="75098" marR="75098" marT="37549" marB="3754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Neželezné kovy – hliník, měď</a:t>
                      </a:r>
                    </a:p>
                  </a:txBody>
                  <a:tcPr marL="75098" marR="75098" marT="37549" marB="37549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0975354"/>
                  </a:ext>
                </a:extLst>
              </a:tr>
              <a:tr h="381100"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5098" marR="75098" marT="37549" marB="3754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Ostatní</a:t>
                      </a:r>
                    </a:p>
                  </a:txBody>
                  <a:tcPr marL="75098" marR="75098" marT="37549" marB="37549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35037253"/>
                  </a:ext>
                </a:extLst>
              </a:tr>
            </a:tbl>
          </a:graphicData>
        </a:graphic>
      </p:graphicFrame>
      <p:sp>
        <p:nvSpPr>
          <p:cNvPr id="12" name="Zástupný obsah 4">
            <a:extLst>
              <a:ext uri="{FF2B5EF4-FFF2-40B4-BE49-F238E27FC236}">
                <a16:creationId xmlns:a16="http://schemas.microsoft.com/office/drawing/2014/main" id="{93B0234D-002B-E02D-A131-381E7B051030}"/>
              </a:ext>
            </a:extLst>
          </p:cNvPr>
          <p:cNvSpPr txBox="1">
            <a:spLocks/>
          </p:cNvSpPr>
          <p:nvPr/>
        </p:nvSpPr>
        <p:spPr>
          <a:xfrm>
            <a:off x="0" y="488982"/>
            <a:ext cx="12192000" cy="554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ZPRACOVÁNÍ </a:t>
            </a:r>
            <a:r>
              <a:rPr lang="cs-CZ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CHLAZENÍ</a:t>
            </a:r>
            <a:endParaRPr lang="cs-CZ" sz="3200" dirty="0">
              <a:solidFill>
                <a:srgbClr val="FF5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2E66D5B-C85F-5434-4390-6B1C24CDE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545" y="3579434"/>
            <a:ext cx="6776724" cy="239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4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754"/>
    </mc:Choice>
    <mc:Fallback xmlns="">
      <p:transition spd="slow" advTm="21175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Zástupný obsah 4">
            <a:extLst>
              <a:ext uri="{FF2B5EF4-FFF2-40B4-BE49-F238E27FC236}">
                <a16:creationId xmlns:a16="http://schemas.microsoft.com/office/drawing/2014/main" id="{4DE7DBE2-F0B9-BAA7-3484-A39C28E6B6BA}"/>
              </a:ext>
            </a:extLst>
          </p:cNvPr>
          <p:cNvSpPr txBox="1">
            <a:spLocks/>
          </p:cNvSpPr>
          <p:nvPr/>
        </p:nvSpPr>
        <p:spPr>
          <a:xfrm>
            <a:off x="214010" y="2767106"/>
            <a:ext cx="3326860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TECHNOLOGIE ZPRACOVÁNÍ 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CHLAZENÍ </a:t>
            </a:r>
            <a:endParaRPr lang="cs-CZ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A 2. STUPEŇ</a:t>
            </a:r>
          </a:p>
        </p:txBody>
      </p:sp>
      <p:pic>
        <p:nvPicPr>
          <p:cNvPr id="2" name="Zpracování chlazení">
            <a:hlinkClick r:id="" action="ppaction://media"/>
            <a:extLst>
              <a:ext uri="{FF2B5EF4-FFF2-40B4-BE49-F238E27FC236}">
                <a16:creationId xmlns:a16="http://schemas.microsoft.com/office/drawing/2014/main" id="{B2C74666-BCF0-FB1E-DE63-5223D5A939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2428" y="1396759"/>
            <a:ext cx="7225748" cy="4064482"/>
          </a:xfrm>
          <a:prstGeom prst="rect">
            <a:avLst/>
          </a:prstGeom>
        </p:spPr>
      </p:pic>
      <p:pic>
        <p:nvPicPr>
          <p:cNvPr id="1026" name="Picture 2" descr="areo-asociace.cz">
            <a:extLst>
              <a:ext uri="{FF2B5EF4-FFF2-40B4-BE49-F238E27FC236}">
                <a16:creationId xmlns:a16="http://schemas.microsoft.com/office/drawing/2014/main" id="{DB40B638-7577-0409-37EB-EB02FD3F3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109" y="6091934"/>
            <a:ext cx="1249680" cy="39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A022E36-3E0E-C02E-C37B-39FB111DB5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662523"/>
            <a:ext cx="12192000" cy="19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3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754"/>
    </mc:Choice>
    <mc:Fallback xmlns="">
      <p:transition spd="slow" advTm="211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F3BC7C9-144D-5E36-B8F6-79884948A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354" y="1676820"/>
            <a:ext cx="8357006" cy="979659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cs-CZ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ecyklací velkých domácích spotřebičů </a:t>
            </a: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jsou zajištěny n</a:t>
            </a:r>
            <a:r>
              <a:rPr lang="cs-CZ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ebezpečné látky jako jsou kondenzátory a </a:t>
            </a: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vytěženy </a:t>
            </a:r>
            <a:r>
              <a:rPr lang="cs-CZ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suroviny pro opětovné využití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6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cs-CZ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6" name="Picture 2" descr="areo-asociace.cz">
            <a:extLst>
              <a:ext uri="{FF2B5EF4-FFF2-40B4-BE49-F238E27FC236}">
                <a16:creationId xmlns:a16="http://schemas.microsoft.com/office/drawing/2014/main" id="{DB40B638-7577-0409-37EB-EB02FD3F3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109" y="6091934"/>
            <a:ext cx="1249680" cy="39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A022E36-3E0E-C02E-C37B-39FB111DB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62523"/>
            <a:ext cx="12192000" cy="195477"/>
          </a:xfrm>
          <a:prstGeom prst="rect">
            <a:avLst/>
          </a:prstGeom>
        </p:spPr>
      </p:pic>
      <p:sp>
        <p:nvSpPr>
          <p:cNvPr id="17" name="Zástupný obsah 4">
            <a:extLst>
              <a:ext uri="{FF2B5EF4-FFF2-40B4-BE49-F238E27FC236}">
                <a16:creationId xmlns:a16="http://schemas.microsoft.com/office/drawing/2014/main" id="{691CCFCB-B4AD-90F3-BA50-5F8A1FE04EF7}"/>
              </a:ext>
            </a:extLst>
          </p:cNvPr>
          <p:cNvSpPr txBox="1">
            <a:spLocks/>
          </p:cNvSpPr>
          <p:nvPr/>
        </p:nvSpPr>
        <p:spPr>
          <a:xfrm>
            <a:off x="0" y="488982"/>
            <a:ext cx="12192000" cy="554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ZPRACOVÁNÍ </a:t>
            </a:r>
            <a:r>
              <a:rPr lang="cs-CZ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VELKÝCH SPOTŘEBIČŮ</a:t>
            </a:r>
            <a:endParaRPr lang="cs-CZ" sz="3200" dirty="0">
              <a:solidFill>
                <a:srgbClr val="FF5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0" name="Tabulka 3">
            <a:extLst>
              <a:ext uri="{FF2B5EF4-FFF2-40B4-BE49-F238E27FC236}">
                <a16:creationId xmlns:a16="http://schemas.microsoft.com/office/drawing/2014/main" id="{877148FF-4F2B-5368-AB47-A04F5DD945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613236"/>
              </p:ext>
            </p:extLst>
          </p:nvPr>
        </p:nvGraphicFramePr>
        <p:xfrm>
          <a:off x="527173" y="3022809"/>
          <a:ext cx="4005136" cy="2752521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930941">
                  <a:extLst>
                    <a:ext uri="{9D8B030D-6E8A-4147-A177-3AD203B41FA5}">
                      <a16:colId xmlns:a16="http://schemas.microsoft.com/office/drawing/2014/main" val="1101647854"/>
                    </a:ext>
                  </a:extLst>
                </a:gridCol>
                <a:gridCol w="2074195">
                  <a:extLst>
                    <a:ext uri="{9D8B030D-6E8A-4147-A177-3AD203B41FA5}">
                      <a16:colId xmlns:a16="http://schemas.microsoft.com/office/drawing/2014/main" val="83034374"/>
                    </a:ext>
                  </a:extLst>
                </a:gridCol>
              </a:tblGrid>
              <a:tr h="506659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 zastoupení </a:t>
                      </a:r>
                    </a:p>
                  </a:txBody>
                  <a:tcPr marL="77848" marR="77848" marT="38924" marB="3892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4E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Výstupy</a:t>
                      </a:r>
                    </a:p>
                  </a:txBody>
                  <a:tcPr marL="77848" marR="77848" marT="38924" marB="38924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4E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105155"/>
                  </a:ext>
                </a:extLst>
              </a:tr>
              <a:tr h="320291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39 %</a:t>
                      </a:r>
                    </a:p>
                  </a:txBody>
                  <a:tcPr marL="77848" marR="77848" marT="38924" marB="3892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Železo</a:t>
                      </a:r>
                    </a:p>
                  </a:txBody>
                  <a:tcPr marL="77848" marR="77848" marT="38924" marB="38924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1308258"/>
                  </a:ext>
                </a:extLst>
              </a:tr>
              <a:tr h="320291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18 % </a:t>
                      </a:r>
                    </a:p>
                  </a:txBody>
                  <a:tcPr marL="77848" marR="77848" marT="38924" marB="3892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Betony</a:t>
                      </a:r>
                    </a:p>
                  </a:txBody>
                  <a:tcPr marL="77848" marR="77848" marT="38924" marB="38924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3605390"/>
                  </a:ext>
                </a:extLst>
              </a:tr>
              <a:tr h="320291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10 % </a:t>
                      </a:r>
                    </a:p>
                  </a:txBody>
                  <a:tcPr marL="77848" marR="77848" marT="38924" marB="3892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Plast</a:t>
                      </a:r>
                    </a:p>
                  </a:txBody>
                  <a:tcPr marL="77848" marR="77848" marT="38924" marB="38924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0414901"/>
                  </a:ext>
                </a:extLst>
              </a:tr>
              <a:tr h="320291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8 %</a:t>
                      </a:r>
                    </a:p>
                  </a:txBody>
                  <a:tcPr marL="77848" marR="77848" marT="38924" marB="3892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Nerez</a:t>
                      </a:r>
                    </a:p>
                  </a:txBody>
                  <a:tcPr marL="77848" marR="77848" marT="38924" marB="38924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6866732"/>
                  </a:ext>
                </a:extLst>
              </a:tr>
              <a:tr h="324116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7 %</a:t>
                      </a:r>
                    </a:p>
                  </a:txBody>
                  <a:tcPr marL="77848" marR="77848" marT="38924" marB="3892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Motory, transformátory</a:t>
                      </a:r>
                    </a:p>
                  </a:txBody>
                  <a:tcPr marL="77848" marR="77848" marT="38924" marB="38924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5016766"/>
                  </a:ext>
                </a:extLst>
              </a:tr>
              <a:tr h="320291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1 % </a:t>
                      </a:r>
                    </a:p>
                  </a:txBody>
                  <a:tcPr marL="77848" marR="77848" marT="38924" marB="3892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Kabely</a:t>
                      </a:r>
                    </a:p>
                  </a:txBody>
                  <a:tcPr marL="77848" marR="77848" marT="38924" marB="38924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5785148"/>
                  </a:ext>
                </a:extLst>
              </a:tr>
              <a:tr h="320291">
                <a:tc>
                  <a:txBody>
                    <a:bodyPr/>
                    <a:lstStyle/>
                    <a:p>
                      <a:pPr algn="ctr"/>
                      <a:endParaRPr lang="cs-CZ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7848" marR="77848" marT="38924" marB="3892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Ostatní </a:t>
                      </a:r>
                    </a:p>
                  </a:txBody>
                  <a:tcPr marL="77848" marR="77848" marT="38924" marB="38924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5191715"/>
                  </a:ext>
                </a:extLst>
              </a:tr>
            </a:tbl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06E0A2B7-191F-D3BF-4AED-6AD29B543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4289" y="2653791"/>
            <a:ext cx="7400254" cy="280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14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Zástupný obsah 4">
            <a:extLst>
              <a:ext uri="{FF2B5EF4-FFF2-40B4-BE49-F238E27FC236}">
                <a16:creationId xmlns:a16="http://schemas.microsoft.com/office/drawing/2014/main" id="{B9FF2003-A2D4-4DB3-F3CD-9744D49B548B}"/>
              </a:ext>
            </a:extLst>
          </p:cNvPr>
          <p:cNvSpPr txBox="1">
            <a:spLocks/>
          </p:cNvSpPr>
          <p:nvPr/>
        </p:nvSpPr>
        <p:spPr>
          <a:xfrm>
            <a:off x="660041" y="2767106"/>
            <a:ext cx="2880828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STROJNÍ A RUČNÍ ZPRACOVÁNÍ </a:t>
            </a:r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VELKÝCH DOMÁCÍCH SPOTŘEBIČŮ</a:t>
            </a:r>
          </a:p>
        </p:txBody>
      </p:sp>
      <p:pic>
        <p:nvPicPr>
          <p:cNvPr id="2" name="Zpracování velkých domácích spotřebičů">
            <a:hlinkClick r:id="" action="ppaction://media"/>
            <a:extLst>
              <a:ext uri="{FF2B5EF4-FFF2-40B4-BE49-F238E27FC236}">
                <a16:creationId xmlns:a16="http://schemas.microsoft.com/office/drawing/2014/main" id="{8073638B-0A53-420D-5469-B9AE2FEDFD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01042" y="1128409"/>
            <a:ext cx="6971383" cy="4341649"/>
          </a:xfrm>
          <a:prstGeom prst="rect">
            <a:avLst/>
          </a:prstGeom>
        </p:spPr>
      </p:pic>
      <p:pic>
        <p:nvPicPr>
          <p:cNvPr id="1026" name="Picture 2" descr="areo-asociace.cz">
            <a:extLst>
              <a:ext uri="{FF2B5EF4-FFF2-40B4-BE49-F238E27FC236}">
                <a16:creationId xmlns:a16="http://schemas.microsoft.com/office/drawing/2014/main" id="{DB40B638-7577-0409-37EB-EB02FD3F3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109" y="6091934"/>
            <a:ext cx="1249680" cy="39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A022E36-3E0E-C02E-C37B-39FB111DB5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662523"/>
            <a:ext cx="12192000" cy="19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2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754"/>
    </mc:Choice>
    <mc:Fallback xmlns="">
      <p:transition spd="slow" advTm="211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1094</TotalTime>
  <Words>723</Words>
  <Application>Microsoft Office PowerPoint</Application>
  <PresentationFormat>Širokoúhlá obrazovka</PresentationFormat>
  <Paragraphs>193</Paragraphs>
  <Slides>14</Slides>
  <Notes>1</Notes>
  <HiddenSlides>0</HiddenSlides>
  <MMClips>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opEN SANS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Hloušková Jana</dc:creator>
  <cp:lastModifiedBy>Bures Milan</cp:lastModifiedBy>
  <cp:revision>71</cp:revision>
  <cp:lastPrinted>2022-06-13T19:16:02Z</cp:lastPrinted>
  <dcterms:created xsi:type="dcterms:W3CDTF">2022-05-23T09:52:53Z</dcterms:created>
  <dcterms:modified xsi:type="dcterms:W3CDTF">2022-08-23T08:18:51Z</dcterms:modified>
</cp:coreProperties>
</file>