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Montserrat" panose="00000500000000000000" pitchFamily="2" charset="-18"/>
      <p:regular r:id="rId18"/>
      <p:bold r:id="rId19"/>
      <p:italic r:id="rId20"/>
      <p:boldItalic r:id="rId21"/>
    </p:embeddedFont>
    <p:embeddedFont>
      <p:font typeface="Montserrat Medium" panose="00000600000000000000" pitchFamily="2" charset="-18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9E15FA-903A-420D-ABD8-66EB43F90E54}">
  <a:tblStyle styleId="{B29E15FA-903A-420D-ABD8-66EB43F90E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0"/>
    <p:restoredTop sz="94710"/>
  </p:normalViewPr>
  <p:slideViewPr>
    <p:cSldViewPr snapToGrid="0">
      <p:cViewPr varScale="1">
        <p:scale>
          <a:sx n="156" d="100"/>
          <a:sy n="156" d="100"/>
        </p:scale>
        <p:origin x="17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ce29d7ed3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4ce29d7ed3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12c73382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612c73382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12c73382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612c733826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b6906eef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9b6906eef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12c73382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612c73382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12c733826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612c733826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612c733826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612c733826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ce29d7ed3_0_2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ce29d7ed3_0_2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12c73382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612c73382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12c73382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612c73382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12c73382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612c73382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12c73382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12c73382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12c73382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12c73382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12c73382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12c73382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12c73382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612c73382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HITE">
  <p:cSld name="SECTION_HEADER_3 copy 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304800" y="4736396"/>
            <a:ext cx="1129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chemeClr val="dk1"/>
                </a:solidFill>
              </a:rPr>
              <a:t>areo-asociace.cz</a:t>
            </a:r>
            <a:endParaRPr sz="900">
              <a:solidFill>
                <a:srgbClr val="1B1B1B"/>
              </a:solidFill>
            </a:endParaRPr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800" y="210244"/>
            <a:ext cx="900552" cy="32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/>
        </p:nvSpPr>
        <p:spPr>
          <a:xfrm>
            <a:off x="5018725" y="251380"/>
            <a:ext cx="38937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900">
                <a:solidFill>
                  <a:srgbClr val="222222"/>
                </a:solidFill>
                <a:highlight>
                  <a:srgbClr val="FFFFFF"/>
                </a:highlight>
              </a:rPr>
              <a:t>Elektrowin - Setkání se zpracovateli EEZ</a:t>
            </a:r>
            <a:r>
              <a:rPr lang="cs" sz="900"/>
              <a:t> 16.11.2023</a:t>
            </a:r>
            <a:endParaRPr sz="900"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BLUE">
  <p:cSld name="SECTION_HEADER_3 copy 1_1_1">
    <p:bg>
      <p:bgPr>
        <a:solidFill>
          <a:srgbClr val="585F7A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4945500" y="255355"/>
            <a:ext cx="3893700" cy="5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/>
          <p:nvPr/>
        </p:nvSpPr>
        <p:spPr>
          <a:xfrm>
            <a:off x="304800" y="4736396"/>
            <a:ext cx="1129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creativedock.com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" name="Google Shape;4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228605"/>
            <a:ext cx="1193999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7">
          <p15:clr>
            <a:srgbClr val="FA7B17"/>
          </p15:clr>
        </p15:guide>
        <p15:guide id="2" orient="horz" pos="202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PINK">
  <p:cSld name="SECTION_HEADER_3 copy 1_1_1_1">
    <p:bg>
      <p:bgPr>
        <a:solidFill>
          <a:srgbClr val="B58A97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4945500" y="255355"/>
            <a:ext cx="3893700" cy="5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/>
          <p:nvPr/>
        </p:nvSpPr>
        <p:spPr>
          <a:xfrm>
            <a:off x="304800" y="4736396"/>
            <a:ext cx="1129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creativedock.com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" name="Google Shape;5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228605"/>
            <a:ext cx="1193999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7">
          <p15:clr>
            <a:srgbClr val="FA7B17"/>
          </p15:clr>
        </p15:guide>
        <p15:guide id="2" orient="horz" pos="202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TEAL">
  <p:cSld name="SECTION_HEADER_3 copy 1_1_1_1_1">
    <p:bg>
      <p:bgPr>
        <a:solidFill>
          <a:srgbClr val="58727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945500" y="255355"/>
            <a:ext cx="3893700" cy="5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304800" y="4736396"/>
            <a:ext cx="1129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creativedock.com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228605"/>
            <a:ext cx="1193999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7">
          <p15:clr>
            <a:srgbClr val="FA7B17"/>
          </p15:clr>
        </p15:guide>
        <p15:guide id="2" orient="horz" pos="202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BROWN">
  <p:cSld name="SECTION_HEADER_3 copy 1_1_1_1_1_1">
    <p:bg>
      <p:bgPr>
        <a:solidFill>
          <a:srgbClr val="8E8A87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945500" y="255355"/>
            <a:ext cx="3893700" cy="5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304800" y="4736396"/>
            <a:ext cx="1129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creativedock.com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228605"/>
            <a:ext cx="1193999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7">
          <p15:clr>
            <a:srgbClr val="FA7B17"/>
          </p15:clr>
        </p15:guide>
        <p15:guide id="2" orient="horz" pos="202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BEIGE">
  <p:cSld name="SECTION_HEADER_3 copy 1_1_1_1_1_1_1">
    <p:bg>
      <p:bgPr>
        <a:solidFill>
          <a:srgbClr val="F1EFEB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7" y="228612"/>
            <a:ext cx="1182000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945500" y="255355"/>
            <a:ext cx="3893700" cy="5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900"/>
              <a:buFont typeface="Roboto"/>
              <a:buNone/>
              <a:defRPr sz="9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900"/>
              <a:buFont typeface="Roboto"/>
              <a:buNone/>
              <a:defRPr sz="9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900"/>
              <a:buFont typeface="Roboto"/>
              <a:buNone/>
              <a:defRPr sz="9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900"/>
              <a:buFont typeface="Roboto"/>
              <a:buNone/>
              <a:defRPr sz="9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900"/>
              <a:buFont typeface="Roboto"/>
              <a:buNone/>
              <a:defRPr sz="9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900"/>
              <a:buFont typeface="Roboto"/>
              <a:buNone/>
              <a:defRPr sz="9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900"/>
              <a:buFont typeface="Roboto"/>
              <a:buNone/>
              <a:defRPr sz="9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900"/>
              <a:buFont typeface="Roboto"/>
              <a:buNone/>
              <a:defRPr sz="9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900"/>
              <a:buFont typeface="Roboto"/>
              <a:buNone/>
              <a:defRPr sz="9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304800" y="4736396"/>
            <a:ext cx="1129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rPr>
              <a:t>creativedock.com</a:t>
            </a:r>
            <a:endParaRPr sz="900">
              <a:solidFill>
                <a:srgbClr val="1B1B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7">
          <p15:clr>
            <a:srgbClr val="FA7B17"/>
          </p15:clr>
        </p15:guide>
        <p15:guide id="2" orient="horz" pos="202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 BEIGE">
  <p:cSld name="SECTION_HEADER_3 copy 1_1_1_1_1_1_1_1">
    <p:bg>
      <p:bgPr>
        <a:solidFill>
          <a:srgbClr val="F1EFEB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descr="Image"/>
          <p:cNvPicPr preferRelativeResize="0"/>
          <p:nvPr/>
        </p:nvPicPr>
        <p:blipFill rotWithShape="1">
          <a:blip r:embed="rId2">
            <a:alphaModFix/>
          </a:blip>
          <a:srcRect t="-10" r="82502" b="10"/>
          <a:stretch/>
        </p:blipFill>
        <p:spPr>
          <a:xfrm>
            <a:off x="228606" y="228600"/>
            <a:ext cx="206825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7">
          <p15:clr>
            <a:srgbClr val="FA7B17"/>
          </p15:clr>
        </p15:guide>
        <p15:guide id="2" orient="horz" pos="202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TITLE_AND_BODY_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389" y="152395"/>
            <a:ext cx="209548" cy="24688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629475" y="1102300"/>
            <a:ext cx="7828800" cy="3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629475" y="499109"/>
            <a:ext cx="52728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 idx="2"/>
          </p:nvPr>
        </p:nvSpPr>
        <p:spPr>
          <a:xfrm>
            <a:off x="629475" y="149313"/>
            <a:ext cx="76764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200"/>
              <a:buFont typeface="Roboto"/>
              <a:buNone/>
              <a:defRPr sz="22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76" name="Google Shape;76;p17" descr="Image"/>
          <p:cNvPicPr preferRelativeResize="0"/>
          <p:nvPr/>
        </p:nvPicPr>
        <p:blipFill rotWithShape="1">
          <a:blip r:embed="rId3">
            <a:alphaModFix/>
          </a:blip>
          <a:srcRect t="-10" r="83578" b="10"/>
          <a:stretch/>
        </p:blipFill>
        <p:spPr>
          <a:xfrm>
            <a:off x="228599" y="228600"/>
            <a:ext cx="195000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SLIDE">
  <p:cSld name="TITLE_AND_BODY_2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389" y="152395"/>
            <a:ext cx="209548" cy="24688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29475" y="499109"/>
            <a:ext cx="52728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 idx="2"/>
          </p:nvPr>
        </p:nvSpPr>
        <p:spPr>
          <a:xfrm>
            <a:off x="629475" y="149313"/>
            <a:ext cx="76764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200"/>
              <a:buFont typeface="Roboto"/>
              <a:buNone/>
              <a:defRPr sz="22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1"/>
          </p:nvPr>
        </p:nvSpPr>
        <p:spPr>
          <a:xfrm>
            <a:off x="629475" y="1102288"/>
            <a:ext cx="3512700" cy="3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3"/>
          </p:nvPr>
        </p:nvSpPr>
        <p:spPr>
          <a:xfrm>
            <a:off x="4945575" y="1102288"/>
            <a:ext cx="3512700" cy="3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84" name="Google Shape;84;p18" descr="Image"/>
          <p:cNvPicPr preferRelativeResize="0"/>
          <p:nvPr/>
        </p:nvPicPr>
        <p:blipFill rotWithShape="1">
          <a:blip r:embed="rId3">
            <a:alphaModFix/>
          </a:blip>
          <a:srcRect t="-10" r="83578" b="10"/>
          <a:stretch/>
        </p:blipFill>
        <p:spPr>
          <a:xfrm>
            <a:off x="228599" y="228600"/>
            <a:ext cx="195000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IMAGE">
  <p:cSld name="TITLE_AND_BODY_2_1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389" y="152395"/>
            <a:ext cx="209548" cy="24688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629475" y="499109"/>
            <a:ext cx="52728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Roboto"/>
              <a:buNone/>
              <a:defRPr sz="12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629475" y="149325"/>
            <a:ext cx="59973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200"/>
              <a:buFont typeface="Roboto"/>
              <a:buNone/>
              <a:defRPr sz="22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800"/>
              <a:buFont typeface="Roboto"/>
              <a:buNone/>
              <a:defRPr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629475" y="1102288"/>
            <a:ext cx="3512700" cy="3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00"/>
              <a:buFont typeface="Roboto"/>
              <a:buNone/>
              <a:defRPr sz="90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91" name="Google Shape;91;p19" descr="Image"/>
          <p:cNvPicPr preferRelativeResize="0"/>
          <p:nvPr/>
        </p:nvPicPr>
        <p:blipFill rotWithShape="1">
          <a:blip r:embed="rId3">
            <a:alphaModFix/>
          </a:blip>
          <a:srcRect t="-10" r="83578" b="10"/>
          <a:stretch/>
        </p:blipFill>
        <p:spPr>
          <a:xfrm>
            <a:off x="228599" y="228600"/>
            <a:ext cx="195000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/>
          <p:nvPr/>
        </p:nvSpPr>
        <p:spPr>
          <a:xfrm>
            <a:off x="4572075" y="0"/>
            <a:ext cx="4572000" cy="5143500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RIGHT">
  <p:cSld name="TITLE_AND_BODY_2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389" y="152395"/>
            <a:ext cx="209548" cy="24688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/>
          <p:nvPr/>
        </p:nvSpPr>
        <p:spPr>
          <a:xfrm>
            <a:off x="4572075" y="0"/>
            <a:ext cx="4572000" cy="5143500"/>
          </a:xfrm>
          <a:prstGeom prst="rect">
            <a:avLst/>
          </a:prstGeom>
          <a:solidFill>
            <a:srgbClr val="F1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20" descr="Image"/>
          <p:cNvPicPr preferRelativeResize="0"/>
          <p:nvPr/>
        </p:nvPicPr>
        <p:blipFill rotWithShape="1">
          <a:blip r:embed="rId3">
            <a:alphaModFix/>
          </a:blip>
          <a:srcRect t="-10" r="82273" b="10"/>
          <a:stretch/>
        </p:blipFill>
        <p:spPr>
          <a:xfrm>
            <a:off x="228606" y="228600"/>
            <a:ext cx="209525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SLIDE WEB">
  <p:cSld name="SECTION_HEADER_3 copy 1_3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Image"/>
          <p:cNvPicPr preferRelativeResize="0"/>
          <p:nvPr/>
        </p:nvPicPr>
        <p:blipFill rotWithShape="1">
          <a:blip r:embed="rId2">
            <a:alphaModFix/>
          </a:blip>
          <a:srcRect t="-10" r="83077" b="10"/>
          <a:stretch/>
        </p:blipFill>
        <p:spPr>
          <a:xfrm>
            <a:off x="228606" y="228600"/>
            <a:ext cx="200025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304800" y="4736396"/>
            <a:ext cx="1129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rPr>
              <a:t>creativedock.com</a:t>
            </a:r>
            <a:endParaRPr sz="900">
              <a:solidFill>
                <a:srgbClr val="1B1B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LEFT">
  <p:cSld name="TITLE_AND_BODY_2_1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389" y="152395"/>
            <a:ext cx="209548" cy="24688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/>
          <p:nvPr/>
        </p:nvSpPr>
        <p:spPr>
          <a:xfrm flipH="1">
            <a:off x="75" y="0"/>
            <a:ext cx="4572000" cy="5143500"/>
          </a:xfrm>
          <a:prstGeom prst="rect">
            <a:avLst/>
          </a:prstGeom>
          <a:solidFill>
            <a:srgbClr val="F1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21" descr="Image"/>
          <p:cNvPicPr preferRelativeResize="0"/>
          <p:nvPr/>
        </p:nvPicPr>
        <p:blipFill rotWithShape="1">
          <a:blip r:embed="rId3">
            <a:alphaModFix/>
          </a:blip>
          <a:srcRect t="-10" r="82273" b="10"/>
          <a:stretch/>
        </p:blipFill>
        <p:spPr>
          <a:xfrm>
            <a:off x="228606" y="228600"/>
            <a:ext cx="209525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 WHITE">
  <p:cSld name="SECTION_HEADER_3 copy 1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 descr="Image"/>
          <p:cNvPicPr preferRelativeResize="0"/>
          <p:nvPr/>
        </p:nvPicPr>
        <p:blipFill rotWithShape="1">
          <a:blip r:embed="rId2">
            <a:alphaModFix/>
          </a:blip>
          <a:srcRect t="-10" r="83652" b="10"/>
          <a:stretch/>
        </p:blipFill>
        <p:spPr>
          <a:xfrm>
            <a:off x="228606" y="228600"/>
            <a:ext cx="193225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 SLIDE WHITE">
  <p:cSld name="SECTION_HEADER_3 copy 1_2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BLACK">
  <p:cSld name="SECTION_HEADER_3 copy 1_1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/>
        </p:nvSpPr>
        <p:spPr>
          <a:xfrm>
            <a:off x="304800" y="4736396"/>
            <a:ext cx="1129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chemeClr val="dk1"/>
                </a:solidFill>
              </a:rPr>
              <a:t>areo-asociace.cz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25" name="Google Shape;2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800" y="255344"/>
            <a:ext cx="888602" cy="3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 txBox="1"/>
          <p:nvPr/>
        </p:nvSpPr>
        <p:spPr>
          <a:xfrm>
            <a:off x="5018725" y="251380"/>
            <a:ext cx="38937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900">
                <a:solidFill>
                  <a:srgbClr val="222222"/>
                </a:solidFill>
                <a:highlight>
                  <a:srgbClr val="FFFFFF"/>
                </a:highlight>
              </a:rPr>
              <a:t>Elektrowin - Setkání se zpracovateli EEZ</a:t>
            </a:r>
            <a:r>
              <a:rPr lang="cs" sz="900"/>
              <a:t> 16.11.2023</a:t>
            </a:r>
            <a:endParaRPr sz="90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7">
          <p15:clr>
            <a:srgbClr val="FA7B17"/>
          </p15:clr>
        </p15:guide>
        <p15:guide id="2" orient="horz" pos="202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ACK">
  <p:cSld name="SECTION_HEADER_3 copy 1_1_4">
    <p:bg>
      <p:bgPr>
        <a:solidFill>
          <a:srgbClr val="1B1B1B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r="82677"/>
          <a:stretch/>
        </p:blipFill>
        <p:spPr>
          <a:xfrm>
            <a:off x="228600" y="228600"/>
            <a:ext cx="20682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7"/>
          <p:cNvSpPr txBox="1"/>
          <p:nvPr/>
        </p:nvSpPr>
        <p:spPr>
          <a:xfrm>
            <a:off x="304800" y="4736396"/>
            <a:ext cx="1129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creativedock.com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945500" y="255355"/>
            <a:ext cx="3893700" cy="5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7">
          <p15:clr>
            <a:srgbClr val="FA7B17"/>
          </p15:clr>
        </p15:guide>
        <p15:guide id="2" orient="horz" pos="202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 BLACK">
  <p:cSld name="SECTION_HEADER_3 copy 1_1_4_1">
    <p:bg>
      <p:bgPr>
        <a:solidFill>
          <a:srgbClr val="1B1B1B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 r="82677"/>
          <a:stretch/>
        </p:blipFill>
        <p:spPr>
          <a:xfrm>
            <a:off x="228600" y="228600"/>
            <a:ext cx="20682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7">
          <p15:clr>
            <a:srgbClr val="FA7B17"/>
          </p15:clr>
        </p15:guide>
        <p15:guide id="2" orient="horz" pos="202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 SLIDE BLACK">
  <p:cSld name="SECTION_HEADER_3 copy 1_1_3">
    <p:bg>
      <p:bgPr>
        <a:solidFill>
          <a:srgbClr val="1B1B1B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7">
          <p15:clr>
            <a:srgbClr val="FA7B17"/>
          </p15:clr>
        </p15:guide>
        <p15:guide id="2" orient="horz" pos="202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GREEN">
  <p:cSld name="SECTION_HEADER_3 copy 1_1_2">
    <p:bg>
      <p:bgPr>
        <a:solidFill>
          <a:srgbClr val="687C6B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4945500" y="255355"/>
            <a:ext cx="3893700" cy="5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/>
          <p:nvPr/>
        </p:nvSpPr>
        <p:spPr>
          <a:xfrm>
            <a:off x="304800" y="4736396"/>
            <a:ext cx="1129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creativedock.com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228605"/>
            <a:ext cx="1193999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7">
          <p15:clr>
            <a:srgbClr val="FA7B17"/>
          </p15:clr>
        </p15:guide>
        <p15:guide id="2" orient="horz" pos="202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eo-asociace.cz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hyperlink" Target="mailto:info@areo-asociace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385525" y="2849601"/>
            <a:ext cx="59058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000" dirty="0">
                <a:solidFill>
                  <a:srgbClr val="EA2020"/>
                </a:solidFill>
                <a:highlight>
                  <a:srgbClr val="FFFFFF"/>
                </a:highlight>
              </a:rPr>
              <a:t>Asociace recyklátorů elektroodpadu</a:t>
            </a:r>
            <a:endParaRPr sz="1200" i="0" u="none" strike="noStrike" cap="none" dirty="0">
              <a:solidFill>
                <a:srgbClr val="1B1B1B"/>
              </a:solidFill>
            </a:endParaRPr>
          </a:p>
        </p:txBody>
      </p:sp>
      <p:sp>
        <p:nvSpPr>
          <p:cNvPr id="109" name="Google Shape;109;p22"/>
          <p:cNvSpPr txBox="1"/>
          <p:nvPr/>
        </p:nvSpPr>
        <p:spPr>
          <a:xfrm>
            <a:off x="385525" y="2122463"/>
            <a:ext cx="4245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cs" sz="4400" b="1">
                <a:solidFill>
                  <a:srgbClr val="1B1B1B"/>
                </a:solidFill>
              </a:rPr>
              <a:t>AREO 2023</a:t>
            </a:r>
            <a:endParaRPr sz="4400" b="1" i="0" u="none" strike="noStrike" cap="none">
              <a:solidFill>
                <a:srgbClr val="1B1B1B"/>
              </a:solidFill>
            </a:endParaRPr>
          </a:p>
        </p:txBody>
      </p:sp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 l="16713" t="2614" r="340" b="3682"/>
          <a:stretch/>
        </p:blipFill>
        <p:spPr>
          <a:xfrm flipH="1">
            <a:off x="3900350" y="641900"/>
            <a:ext cx="5880300" cy="3736500"/>
          </a:xfrm>
          <a:prstGeom prst="parallelogram">
            <a:avLst>
              <a:gd name="adj" fmla="val 13266"/>
            </a:avLst>
          </a:prstGeom>
          <a:noFill/>
          <a:ln>
            <a:noFill/>
          </a:ln>
        </p:spPr>
      </p:pic>
      <p:sp>
        <p:nvSpPr>
          <p:cNvPr id="111" name="Google Shape;111;p22"/>
          <p:cNvSpPr/>
          <p:nvPr/>
        </p:nvSpPr>
        <p:spPr>
          <a:xfrm flipH="1">
            <a:off x="4327575" y="607700"/>
            <a:ext cx="922500" cy="3804900"/>
          </a:xfrm>
          <a:prstGeom prst="parallelogram">
            <a:avLst>
              <a:gd name="adj" fmla="val 5373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 flipH="1">
            <a:off x="4887550" y="607700"/>
            <a:ext cx="602400" cy="3804900"/>
          </a:xfrm>
          <a:prstGeom prst="parallelogram">
            <a:avLst>
              <a:gd name="adj" fmla="val 8417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/>
        </p:nvSpPr>
        <p:spPr>
          <a:xfrm>
            <a:off x="557250" y="1783350"/>
            <a:ext cx="785880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200"/>
              <a:buChar char="●"/>
            </a:pPr>
            <a:r>
              <a:rPr lang="cs" dirty="0">
                <a:solidFill>
                  <a:schemeClr val="dk1"/>
                </a:solidFill>
              </a:rPr>
              <a:t>Listopad 2019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 dirty="0">
                <a:solidFill>
                  <a:schemeClr val="dk1"/>
                </a:solidFill>
              </a:rPr>
              <a:t>opět setkání v Melikaně - nadešel čas, abychom se po delší době sešli a domluvili se, zda v současné době, plné očekávaných legislativních změn, obnovíme naši činnost.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557249" y="1152735"/>
            <a:ext cx="419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" sz="2800" b="1">
                <a:solidFill>
                  <a:srgbClr val="EA2020"/>
                </a:solidFill>
              </a:rPr>
              <a:t>R</a:t>
            </a:r>
            <a:r>
              <a:rPr lang="cs" sz="2800" b="1">
                <a:solidFill>
                  <a:schemeClr val="dk1"/>
                </a:solidFill>
              </a:rPr>
              <a:t>oky 2019 až 2023</a:t>
            </a:r>
            <a:endParaRPr sz="28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88" name="Google Shape;188;p31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/>
        </p:nvSpPr>
        <p:spPr>
          <a:xfrm>
            <a:off x="557250" y="1783350"/>
            <a:ext cx="7858800" cy="252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200"/>
              <a:buChar char="●"/>
            </a:pPr>
            <a:r>
              <a:rPr lang="cs" dirty="0">
                <a:solidFill>
                  <a:schemeClr val="dk1"/>
                </a:solidFill>
              </a:rPr>
              <a:t>Prosinec 2019 příprava založení </a:t>
            </a:r>
            <a:r>
              <a:rPr lang="cs" b="1" dirty="0">
                <a:solidFill>
                  <a:schemeClr val="dk1"/>
                </a:solidFill>
              </a:rPr>
              <a:t>spolku AREO</a:t>
            </a:r>
            <a:endParaRPr b="1" dirty="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cs" dirty="0">
                <a:solidFill>
                  <a:schemeClr val="dk1"/>
                </a:solidFill>
              </a:rPr>
              <a:t>Hlavním podnětem ke znovuobnovení činnosti byla potřeba společně prodiskutovávat a následně jednotně formulovat svá stanoviska zejména v legislativní a technické oblasti s cílem být platným partnerem či oponentem při tvorbě nových zákonů, vyhlášek a norem týkajících se oblasti nakládání s elektroodpadem.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cs" dirty="0">
                <a:solidFill>
                  <a:schemeClr val="dk1"/>
                </a:solidFill>
              </a:rPr>
              <a:t>Založit nový spolek bude jednodušší, než předělávat sdružení na spolek.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cs" dirty="0">
                <a:solidFill>
                  <a:schemeClr val="dk1"/>
                </a:solidFill>
              </a:rPr>
              <a:t>AREO se stane zájmovým spolkem právnických osob, které se na území ČR zabývají recyklací elektroodpadu. Spolek navazuje na činnost stejnojmenného sdružení, které vzniklo v roce 2001 a jeho cíle jsou v podstatě stále stejné.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557249" y="1152735"/>
            <a:ext cx="419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" sz="2800" b="1">
                <a:solidFill>
                  <a:srgbClr val="EA2020"/>
                </a:solidFill>
              </a:rPr>
              <a:t>R</a:t>
            </a:r>
            <a:r>
              <a:rPr lang="cs" sz="2800" b="1">
                <a:solidFill>
                  <a:schemeClr val="dk1"/>
                </a:solidFill>
              </a:rPr>
              <a:t>oky 2019 až 2023</a:t>
            </a:r>
            <a:endParaRPr sz="28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5" name="Google Shape;195;p32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/>
        </p:nvSpPr>
        <p:spPr>
          <a:xfrm>
            <a:off x="557250" y="773675"/>
            <a:ext cx="7746900" cy="78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000"/>
              <a:buChar char="●"/>
            </a:pPr>
            <a:r>
              <a:rPr lang="cs" sz="1300" dirty="0">
                <a:solidFill>
                  <a:schemeClr val="dk1"/>
                </a:solidFill>
              </a:rPr>
              <a:t>Ustavující schůze spolku AREO proběhla 4.2.2020 v Praze.</a:t>
            </a:r>
            <a:endParaRPr sz="1300" dirty="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000"/>
              <a:buChar char="●"/>
            </a:pPr>
            <a:r>
              <a:rPr lang="cs" sz="1300" dirty="0">
                <a:solidFill>
                  <a:schemeClr val="dk1"/>
                </a:solidFill>
              </a:rPr>
              <a:t>Předsedou byl zvolen Aleš Šrámek a místopředsedou Petr Janda.</a:t>
            </a:r>
            <a:endParaRPr sz="1300" dirty="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000"/>
              <a:buChar char="●"/>
            </a:pPr>
            <a:r>
              <a:rPr lang="cs" sz="1300" b="1" dirty="0">
                <a:solidFill>
                  <a:schemeClr val="dk1"/>
                </a:solidFill>
              </a:rPr>
              <a:t>Zakládajícími členy byly:</a:t>
            </a:r>
            <a:endParaRPr sz="1300" b="1" dirty="0">
              <a:solidFill>
                <a:schemeClr val="dk1"/>
              </a:solidFill>
            </a:endParaRPr>
          </a:p>
        </p:txBody>
      </p:sp>
      <p:sp>
        <p:nvSpPr>
          <p:cNvPr id="201" name="Google Shape;201;p33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12</a:t>
            </a:fld>
            <a:endParaRPr/>
          </a:p>
        </p:txBody>
      </p:sp>
      <p:pic>
        <p:nvPicPr>
          <p:cNvPr id="202" name="Google Shape;20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225" y="1959650"/>
            <a:ext cx="4644726" cy="26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1800" y="2282906"/>
            <a:ext cx="894825" cy="4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5488" y="1786941"/>
            <a:ext cx="1157975" cy="3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225" y="2810050"/>
            <a:ext cx="131202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4248" y="3871313"/>
            <a:ext cx="814650" cy="54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74250" y="2119438"/>
            <a:ext cx="1281201" cy="3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56150" y="4089075"/>
            <a:ext cx="1524001" cy="260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33"/>
          <p:cNvCxnSpPr>
            <a:endCxn id="210" idx="1"/>
          </p:cNvCxnSpPr>
          <p:nvPr/>
        </p:nvCxnSpPr>
        <p:spPr>
          <a:xfrm>
            <a:off x="2344573" y="2313248"/>
            <a:ext cx="1254600" cy="1157700"/>
          </a:xfrm>
          <a:prstGeom prst="straightConnector1">
            <a:avLst/>
          </a:prstGeom>
          <a:noFill/>
          <a:ln w="9525" cap="flat" cmpd="sng">
            <a:solidFill>
              <a:srgbClr val="EA2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33"/>
          <p:cNvSpPr/>
          <p:nvPr/>
        </p:nvSpPr>
        <p:spPr>
          <a:xfrm>
            <a:off x="3587750" y="3459525"/>
            <a:ext cx="78000" cy="78000"/>
          </a:xfrm>
          <a:prstGeom prst="ellipse">
            <a:avLst/>
          </a:prstGeom>
          <a:solidFill>
            <a:srgbClr val="EA2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1" name="Google Shape;211;p33"/>
          <p:cNvCxnSpPr>
            <a:endCxn id="210" idx="1"/>
          </p:cNvCxnSpPr>
          <p:nvPr/>
        </p:nvCxnSpPr>
        <p:spPr>
          <a:xfrm>
            <a:off x="1831273" y="2939348"/>
            <a:ext cx="1767900" cy="531600"/>
          </a:xfrm>
          <a:prstGeom prst="straightConnector1">
            <a:avLst/>
          </a:prstGeom>
          <a:noFill/>
          <a:ln w="9525" cap="flat" cmpd="sng">
            <a:solidFill>
              <a:srgbClr val="EA2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" name="Google Shape;212;p33"/>
          <p:cNvSpPr/>
          <p:nvPr/>
        </p:nvSpPr>
        <p:spPr>
          <a:xfrm>
            <a:off x="3902625" y="3902750"/>
            <a:ext cx="78000" cy="78000"/>
          </a:xfrm>
          <a:prstGeom prst="ellipse">
            <a:avLst/>
          </a:prstGeom>
          <a:solidFill>
            <a:srgbClr val="EA2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3" name="Google Shape;213;p33"/>
          <p:cNvCxnSpPr>
            <a:endCxn id="212" idx="2"/>
          </p:cNvCxnSpPr>
          <p:nvPr/>
        </p:nvCxnSpPr>
        <p:spPr>
          <a:xfrm rot="10800000" flipH="1">
            <a:off x="1870125" y="3941750"/>
            <a:ext cx="2032500" cy="171300"/>
          </a:xfrm>
          <a:prstGeom prst="straightConnector1">
            <a:avLst/>
          </a:prstGeom>
          <a:noFill/>
          <a:ln w="9525" cap="flat" cmpd="sng">
            <a:solidFill>
              <a:srgbClr val="EA2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33"/>
          <p:cNvCxnSpPr>
            <a:endCxn id="215" idx="7"/>
          </p:cNvCxnSpPr>
          <p:nvPr/>
        </p:nvCxnSpPr>
        <p:spPr>
          <a:xfrm flipH="1">
            <a:off x="4403414" y="2045072"/>
            <a:ext cx="1564200" cy="242700"/>
          </a:xfrm>
          <a:prstGeom prst="straightConnector1">
            <a:avLst/>
          </a:prstGeom>
          <a:noFill/>
          <a:ln w="9525" cap="flat" cmpd="sng">
            <a:solidFill>
              <a:srgbClr val="EA2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Google Shape;216;p33"/>
          <p:cNvCxnSpPr>
            <a:stCxn id="203" idx="1"/>
            <a:endCxn id="217" idx="6"/>
          </p:cNvCxnSpPr>
          <p:nvPr/>
        </p:nvCxnSpPr>
        <p:spPr>
          <a:xfrm flipH="1">
            <a:off x="5009700" y="2532869"/>
            <a:ext cx="2102100" cy="869400"/>
          </a:xfrm>
          <a:prstGeom prst="straightConnector1">
            <a:avLst/>
          </a:prstGeom>
          <a:noFill/>
          <a:ln w="9525" cap="flat" cmpd="sng">
            <a:solidFill>
              <a:srgbClr val="EA2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Google Shape;218;p33"/>
          <p:cNvCxnSpPr>
            <a:endCxn id="219" idx="6"/>
          </p:cNvCxnSpPr>
          <p:nvPr/>
        </p:nvCxnSpPr>
        <p:spPr>
          <a:xfrm rot="10800000">
            <a:off x="6001050" y="4068775"/>
            <a:ext cx="1133100" cy="145500"/>
          </a:xfrm>
          <a:prstGeom prst="straightConnector1">
            <a:avLst/>
          </a:prstGeom>
          <a:noFill/>
          <a:ln w="9525" cap="flat" cmpd="sng">
            <a:solidFill>
              <a:srgbClr val="EA2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33"/>
          <p:cNvSpPr/>
          <p:nvPr/>
        </p:nvSpPr>
        <p:spPr>
          <a:xfrm>
            <a:off x="4931675" y="3363125"/>
            <a:ext cx="78000" cy="78000"/>
          </a:xfrm>
          <a:prstGeom prst="ellipse">
            <a:avLst/>
          </a:prstGeom>
          <a:solidFill>
            <a:srgbClr val="EA2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3"/>
          <p:cNvSpPr/>
          <p:nvPr/>
        </p:nvSpPr>
        <p:spPr>
          <a:xfrm>
            <a:off x="4336837" y="2276349"/>
            <a:ext cx="78000" cy="78000"/>
          </a:xfrm>
          <a:prstGeom prst="ellipse">
            <a:avLst/>
          </a:prstGeom>
          <a:solidFill>
            <a:srgbClr val="EA2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"/>
          <p:cNvSpPr/>
          <p:nvPr/>
        </p:nvSpPr>
        <p:spPr>
          <a:xfrm>
            <a:off x="5923050" y="4029775"/>
            <a:ext cx="78000" cy="78000"/>
          </a:xfrm>
          <a:prstGeom prst="ellipse">
            <a:avLst/>
          </a:prstGeom>
          <a:solidFill>
            <a:srgbClr val="EA2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/>
        </p:nvSpPr>
        <p:spPr>
          <a:xfrm>
            <a:off x="557250" y="1488500"/>
            <a:ext cx="75267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200"/>
              <a:buFont typeface="Montserrat"/>
              <a:buChar char="●"/>
            </a:pPr>
            <a:r>
              <a:rPr lang="cs" b="1">
                <a:solidFill>
                  <a:schemeClr val="dk1"/>
                </a:solidFill>
              </a:rPr>
              <a:t>Aktuální členové:</a:t>
            </a:r>
            <a:r>
              <a:rPr lang="cs">
                <a:solidFill>
                  <a:schemeClr val="dk1"/>
                </a:solidFill>
              </a:rPr>
              <a:t> AVE Services s.r.o., Global Recycling a.s., Kovohutě Příbram nástupnická a.s.,  PRAKTIK system s.r.o., RECYKLACE EKOVUK a.s., Rumpold – T /Chráněná dílna/ s.r.o., Rumpold-RCHZ s.r.o., STEELMET s.r.o.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25" name="Google Shape;225;p34"/>
          <p:cNvSpPr txBox="1"/>
          <p:nvPr/>
        </p:nvSpPr>
        <p:spPr>
          <a:xfrm>
            <a:off x="557249" y="857885"/>
            <a:ext cx="419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" sz="2800" b="1">
                <a:solidFill>
                  <a:srgbClr val="EA2020"/>
                </a:solidFill>
              </a:rPr>
              <a:t>R</a:t>
            </a:r>
            <a:r>
              <a:rPr lang="cs" sz="2800" b="1">
                <a:solidFill>
                  <a:schemeClr val="dk1"/>
                </a:solidFill>
              </a:rPr>
              <a:t>oky 2019 až 2023</a:t>
            </a:r>
            <a:endParaRPr sz="28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458950" y="2429129"/>
            <a:ext cx="6609760" cy="74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200"/>
              <a:buChar char="●"/>
            </a:pPr>
            <a:r>
              <a:rPr lang="cs" dirty="0">
                <a:solidFill>
                  <a:schemeClr val="dk1"/>
                </a:solidFill>
              </a:rPr>
              <a:t>V současnosti se scházíme 2 x ročně u jednotlivých členů – zpracovatelů</a:t>
            </a:r>
          </a:p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200"/>
              <a:buChar char="●"/>
            </a:pPr>
            <a:r>
              <a:rPr lang="cs" dirty="0">
                <a:solidFill>
                  <a:schemeClr val="dk1"/>
                </a:solidFill>
              </a:rPr>
              <a:t>Pro většinu členů je největším dodavatelem OEEZ KS Elektrowin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13</a:t>
            </a:fld>
            <a:endParaRPr/>
          </a:p>
        </p:txBody>
      </p:sp>
      <p:pic>
        <p:nvPicPr>
          <p:cNvPr id="1026" name="Picture 2" descr="List of certified / attested WEEELABEX Operators - Weelabex">
            <a:extLst>
              <a:ext uri="{FF2B5EF4-FFF2-40B4-BE49-F238E27FC236}">
                <a16:creationId xmlns:a16="http://schemas.microsoft.com/office/drawing/2014/main" id="{547A326E-F24C-7651-D300-67D1208B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97" y="3225071"/>
            <a:ext cx="2093453" cy="41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26;p34">
            <a:extLst>
              <a:ext uri="{FF2B5EF4-FFF2-40B4-BE49-F238E27FC236}">
                <a16:creationId xmlns:a16="http://schemas.microsoft.com/office/drawing/2014/main" id="{50234DDF-1C94-DA31-8E2C-D8D5D6F62A79}"/>
              </a:ext>
            </a:extLst>
          </p:cNvPr>
          <p:cNvSpPr txBox="1"/>
          <p:nvPr/>
        </p:nvSpPr>
        <p:spPr>
          <a:xfrm>
            <a:off x="458950" y="3058670"/>
            <a:ext cx="5211600" cy="74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200"/>
              <a:buFont typeface="Montserrat"/>
              <a:buChar char="●"/>
            </a:pPr>
            <a:r>
              <a:rPr lang="en-GB" dirty="0" err="1">
                <a:solidFill>
                  <a:schemeClr val="dk1"/>
                </a:solidFill>
              </a:rPr>
              <a:t>Všichni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členové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spolku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jsou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dle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zákona</a:t>
            </a:r>
            <a:r>
              <a:rPr lang="en-GB" dirty="0">
                <a:solidFill>
                  <a:schemeClr val="dk1"/>
                </a:solidFill>
              </a:rPr>
              <a:t> 542/2020  </a:t>
            </a:r>
            <a:r>
              <a:rPr lang="en-GB" dirty="0" err="1">
                <a:solidFill>
                  <a:schemeClr val="dk1"/>
                </a:solidFill>
              </a:rPr>
              <a:t>certifikování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společností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b="1" dirty="0">
                <a:solidFill>
                  <a:schemeClr val="dk1"/>
                </a:solidFill>
              </a:rPr>
              <a:t>WEEELABEX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Google Shape;232;p35"/>
          <p:cNvGraphicFramePr/>
          <p:nvPr/>
        </p:nvGraphicFramePr>
        <p:xfrm>
          <a:off x="594513" y="2189925"/>
          <a:ext cx="6393600" cy="2072610"/>
        </p:xfrm>
        <a:graphic>
          <a:graphicData uri="http://schemas.openxmlformats.org/drawingml/2006/table">
            <a:tbl>
              <a:tblPr>
                <a:noFill/>
                <a:tableStyleId>{B29E15FA-903A-420D-ABD8-66EB43F90E54}</a:tableStyleId>
              </a:tblPr>
              <a:tblGrid>
                <a:gridCol w="53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row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200" b="1"/>
                        <a:t>Tržby (obrat)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200"/>
                        <a:t>1,01 mld Kč</a:t>
                      </a: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200" b="1">
                          <a:solidFill>
                            <a:schemeClr val="dk1"/>
                          </a:solidFill>
                        </a:rPr>
                        <a:t>Počet zaměstnanců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200"/>
                        <a:t>387</a:t>
                      </a: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200" b="1">
                          <a:solidFill>
                            <a:schemeClr val="dk1"/>
                          </a:solidFill>
                        </a:rPr>
                        <a:t>Množství zpracovaného OEEZ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200"/>
                        <a:t>53 217 tun</a:t>
                      </a: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200" b="1">
                          <a:solidFill>
                            <a:schemeClr val="dk1"/>
                          </a:solidFill>
                        </a:rPr>
                        <a:t>Zpracovávané kategorie OEEZ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200"/>
                        <a:t>1 až 6</a:t>
                      </a: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200" b="1">
                          <a:solidFill>
                            <a:schemeClr val="dk1"/>
                          </a:solidFill>
                        </a:rPr>
                        <a:t>Certifikované systémy</a:t>
                      </a:r>
                      <a:endParaRPr sz="1200" b="1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200"/>
                        <a:t>ISO 9001/14001/45001</a:t>
                      </a:r>
                      <a:br>
                        <a:rPr lang="cs" sz="1200"/>
                      </a:br>
                      <a:r>
                        <a:rPr lang="cs" sz="1200"/>
                        <a:t>Cenelec, EUCERPLAST</a:t>
                      </a: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3" name="Google Shape;233;p35"/>
          <p:cNvSpPr txBox="1"/>
          <p:nvPr/>
        </p:nvSpPr>
        <p:spPr>
          <a:xfrm>
            <a:off x="557605" y="916175"/>
            <a:ext cx="7923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" sz="2000" b="1">
                <a:solidFill>
                  <a:srgbClr val="EA2020"/>
                </a:solidFill>
              </a:rPr>
              <a:t>P</a:t>
            </a:r>
            <a:r>
              <a:rPr lang="cs" sz="2000" b="1">
                <a:solidFill>
                  <a:schemeClr val="dk1"/>
                </a:solidFill>
              </a:rPr>
              <a:t>ozice stávajících členů AREO v roce 2022</a:t>
            </a:r>
            <a:endParaRPr sz="2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34" name="Google Shape;234;p35"/>
          <p:cNvSpPr txBox="1"/>
          <p:nvPr/>
        </p:nvSpPr>
        <p:spPr>
          <a:xfrm>
            <a:off x="557600" y="1406600"/>
            <a:ext cx="53400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11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300"/>
              <a:buFont typeface="Montserrat"/>
              <a:buChar char="●"/>
            </a:pPr>
            <a:r>
              <a:rPr lang="cs" sz="1500" dirty="0">
                <a:solidFill>
                  <a:schemeClr val="dk1"/>
                </a:solidFill>
              </a:rPr>
              <a:t>Za 20 let jsme zvýšili množství zpracovaného OEEZ        </a:t>
            </a:r>
            <a:r>
              <a:rPr lang="cs" sz="1500" b="1" dirty="0">
                <a:solidFill>
                  <a:schemeClr val="dk1"/>
                </a:solidFill>
              </a:rPr>
              <a:t>z 8 000 tun na 53 000 tun</a:t>
            </a:r>
            <a:r>
              <a:rPr lang="cs" sz="1500" dirty="0">
                <a:solidFill>
                  <a:schemeClr val="dk1"/>
                </a:solidFill>
              </a:rPr>
              <a:t>.</a:t>
            </a: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235" name="Google Shape;235;p35"/>
          <p:cNvSpPr txBox="1"/>
          <p:nvPr/>
        </p:nvSpPr>
        <p:spPr>
          <a:xfrm rot="-5400000">
            <a:off x="469700" y="2995375"/>
            <a:ext cx="77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1">
                <a:solidFill>
                  <a:schemeClr val="dk2"/>
                </a:solidFill>
              </a:rPr>
              <a:t>2022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236" name="Google Shape;236;p35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/>
        </p:nvSpPr>
        <p:spPr>
          <a:xfrm>
            <a:off x="578575" y="2641500"/>
            <a:ext cx="66222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Aleš Šrámek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AREO - Asociace recyklátorů elektroodpadu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EA202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www.areo-asociace.cz</a:t>
            </a:r>
            <a:endParaRPr>
              <a:solidFill>
                <a:srgbClr val="EA2020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EA202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info@areo-asociace.cz</a:t>
            </a:r>
            <a:endParaRPr>
              <a:solidFill>
                <a:srgbClr val="EA2020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EA2020"/>
                </a:solidFill>
              </a:rPr>
              <a:t>+420 725 923 700</a:t>
            </a:r>
            <a:endParaRPr>
              <a:solidFill>
                <a:srgbClr val="EA2020"/>
              </a:solidFill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557250" y="1152702"/>
            <a:ext cx="41940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" sz="2800" b="1">
                <a:solidFill>
                  <a:srgbClr val="EA2020"/>
                </a:solidFill>
              </a:rPr>
              <a:t>D</a:t>
            </a:r>
            <a:r>
              <a:rPr lang="cs" sz="2800" b="1">
                <a:solidFill>
                  <a:schemeClr val="dk1"/>
                </a:solidFill>
              </a:rPr>
              <a:t>ěkuji za pozornost a přeji dobrou chuť</a:t>
            </a:r>
            <a:endParaRPr sz="28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43" name="Google Shape;243;p36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15</a:t>
            </a:fld>
            <a:endParaRPr/>
          </a:p>
        </p:txBody>
      </p:sp>
      <p:pic>
        <p:nvPicPr>
          <p:cNvPr id="244" name="Google Shape;244;p36"/>
          <p:cNvPicPr preferRelativeResize="0"/>
          <p:nvPr/>
        </p:nvPicPr>
        <p:blipFill rotWithShape="1">
          <a:blip r:embed="rId5">
            <a:alphaModFix/>
          </a:blip>
          <a:srcRect t="30234" r="19833" b="10807"/>
          <a:stretch/>
        </p:blipFill>
        <p:spPr>
          <a:xfrm>
            <a:off x="4623375" y="703500"/>
            <a:ext cx="5080800" cy="3736500"/>
          </a:xfrm>
          <a:prstGeom prst="parallelogram">
            <a:avLst>
              <a:gd name="adj" fmla="val 13266"/>
            </a:avLst>
          </a:prstGeom>
          <a:noFill/>
          <a:ln>
            <a:noFill/>
          </a:ln>
        </p:spPr>
      </p:pic>
      <p:sp>
        <p:nvSpPr>
          <p:cNvPr id="245" name="Google Shape;245;p36"/>
          <p:cNvSpPr/>
          <p:nvPr/>
        </p:nvSpPr>
        <p:spPr>
          <a:xfrm>
            <a:off x="5159675" y="669300"/>
            <a:ext cx="922500" cy="3804900"/>
          </a:xfrm>
          <a:prstGeom prst="parallelogram">
            <a:avLst>
              <a:gd name="adj" fmla="val 5373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6"/>
          <p:cNvSpPr/>
          <p:nvPr/>
        </p:nvSpPr>
        <p:spPr>
          <a:xfrm>
            <a:off x="4919800" y="669300"/>
            <a:ext cx="602400" cy="3804900"/>
          </a:xfrm>
          <a:prstGeom prst="parallelogram">
            <a:avLst>
              <a:gd name="adj" fmla="val 8417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500" y="1459839"/>
            <a:ext cx="1883700" cy="10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1125" y="1511488"/>
            <a:ext cx="2469975" cy="904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 txBox="1"/>
          <p:nvPr/>
        </p:nvSpPr>
        <p:spPr>
          <a:xfrm>
            <a:off x="6331663" y="2728763"/>
            <a:ext cx="1113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1">
                <a:solidFill>
                  <a:schemeClr val="dk2"/>
                </a:solidFill>
              </a:rPr>
              <a:t>2023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21" name="Google Shape;121;p23"/>
          <p:cNvSpPr txBox="1"/>
          <p:nvPr/>
        </p:nvSpPr>
        <p:spPr>
          <a:xfrm>
            <a:off x="1698413" y="2728763"/>
            <a:ext cx="1113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1">
                <a:solidFill>
                  <a:schemeClr val="dk2"/>
                </a:solidFill>
              </a:rPr>
              <a:t>2001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391488" y="3190463"/>
            <a:ext cx="3727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</a:rPr>
              <a:t>Asociace recyklátorů elektrotechnického odpadu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</a:rPr>
              <a:t>Sdružení právnických osob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5024713" y="3190463"/>
            <a:ext cx="3727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</a:rPr>
              <a:t>Asociace recyklátorů elektroodpadu z.s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</a:rPr>
              <a:t>Zájmový spolek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24" name="Google Shape;124;p23"/>
          <p:cNvCxnSpPr/>
          <p:nvPr/>
        </p:nvCxnSpPr>
        <p:spPr>
          <a:xfrm>
            <a:off x="4082825" y="1998775"/>
            <a:ext cx="108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/>
        </p:nvSpPr>
        <p:spPr>
          <a:xfrm>
            <a:off x="557250" y="1783350"/>
            <a:ext cx="5621100" cy="224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Font typeface="Montserrat"/>
              <a:buChar char="●"/>
            </a:pPr>
            <a:r>
              <a:rPr lang="cs" dirty="0">
                <a:solidFill>
                  <a:schemeClr val="dk1"/>
                </a:solidFill>
              </a:rPr>
              <a:t>Ustavující schůze asociace AREO proběhla </a:t>
            </a:r>
            <a:r>
              <a:rPr lang="cs" b="1" dirty="0">
                <a:solidFill>
                  <a:schemeClr val="dk1"/>
                </a:solidFill>
              </a:rPr>
              <a:t>12.12.2001 </a:t>
            </a:r>
            <a:r>
              <a:rPr lang="cs" dirty="0">
                <a:solidFill>
                  <a:schemeClr val="dk1"/>
                </a:solidFill>
              </a:rPr>
              <a:t>v Liberci.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 dirty="0">
                <a:solidFill>
                  <a:schemeClr val="dk1"/>
                </a:solidFill>
              </a:rPr>
              <a:t>Zaregistrována byla 2.1.2002 v Praze.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 dirty="0">
                <a:solidFill>
                  <a:schemeClr val="dk1"/>
                </a:solidFill>
              </a:rPr>
              <a:t>Zakládajícími členy byli: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○"/>
            </a:pPr>
            <a:r>
              <a:rPr lang="cs" b="1" dirty="0">
                <a:solidFill>
                  <a:schemeClr val="dk1"/>
                </a:solidFill>
              </a:rPr>
              <a:t>MHM EKO</a:t>
            </a:r>
            <a:r>
              <a:rPr lang="cs" dirty="0">
                <a:solidFill>
                  <a:schemeClr val="dk1"/>
                </a:solidFill>
              </a:rPr>
              <a:t> - Miloschewsky, místopředseda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○"/>
            </a:pPr>
            <a:r>
              <a:rPr lang="cs" b="1" dirty="0">
                <a:solidFill>
                  <a:schemeClr val="dk1"/>
                </a:solidFill>
              </a:rPr>
              <a:t>P-eko</a:t>
            </a:r>
            <a:r>
              <a:rPr lang="cs" dirty="0">
                <a:solidFill>
                  <a:schemeClr val="dk1"/>
                </a:solidFill>
              </a:rPr>
              <a:t> - Maděra 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○"/>
            </a:pPr>
            <a:r>
              <a:rPr lang="cs" b="1" dirty="0">
                <a:solidFill>
                  <a:schemeClr val="dk1"/>
                </a:solidFill>
              </a:rPr>
              <a:t>Praktik Liberec</a:t>
            </a:r>
            <a:r>
              <a:rPr lang="cs" dirty="0">
                <a:solidFill>
                  <a:schemeClr val="dk1"/>
                </a:solidFill>
              </a:rPr>
              <a:t> - Linhart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○"/>
            </a:pPr>
            <a:r>
              <a:rPr lang="cs" b="1" dirty="0">
                <a:solidFill>
                  <a:schemeClr val="dk1"/>
                </a:solidFill>
              </a:rPr>
              <a:t>Rumpold</a:t>
            </a:r>
            <a:r>
              <a:rPr lang="cs" dirty="0">
                <a:solidFill>
                  <a:schemeClr val="dk1"/>
                </a:solidFill>
              </a:rPr>
              <a:t> </a:t>
            </a:r>
            <a:r>
              <a:rPr lang="cs" b="1" dirty="0">
                <a:solidFill>
                  <a:schemeClr val="dk1"/>
                </a:solidFill>
              </a:rPr>
              <a:t>– T</a:t>
            </a:r>
            <a:r>
              <a:rPr lang="cs" dirty="0">
                <a:solidFill>
                  <a:schemeClr val="dk1"/>
                </a:solidFill>
              </a:rPr>
              <a:t> - Cícha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○"/>
            </a:pPr>
            <a:r>
              <a:rPr lang="cs" b="1" dirty="0">
                <a:solidFill>
                  <a:schemeClr val="dk1"/>
                </a:solidFill>
              </a:rPr>
              <a:t>Vitaro</a:t>
            </a:r>
            <a:r>
              <a:rPr lang="cs" dirty="0">
                <a:solidFill>
                  <a:schemeClr val="dk1"/>
                </a:solidFill>
              </a:rPr>
              <a:t> - Vinkler, předseda</a:t>
            </a:r>
            <a:endParaRPr sz="1200" dirty="0">
              <a:solidFill>
                <a:srgbClr val="1B1B1B"/>
              </a:solidFill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557249" y="1152735"/>
            <a:ext cx="419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" sz="2800" b="1">
                <a:solidFill>
                  <a:srgbClr val="EA2020"/>
                </a:solidFill>
              </a:rPr>
              <a:t>Z</a:t>
            </a:r>
            <a:r>
              <a:rPr lang="cs" sz="2800" b="1">
                <a:solidFill>
                  <a:srgbClr val="1B1B1B"/>
                </a:solidFill>
              </a:rPr>
              <a:t>ačátky</a:t>
            </a:r>
            <a:endParaRPr sz="2800" b="1" i="0" u="none" strike="noStrike" cap="none">
              <a:solidFill>
                <a:srgbClr val="1B1B1B"/>
              </a:solidFill>
            </a:endParaRPr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3</a:t>
            </a:fld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150" y="2318000"/>
            <a:ext cx="3707925" cy="23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557250" y="1783350"/>
            <a:ext cx="8104200" cy="252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 dirty="0">
                <a:solidFill>
                  <a:schemeClr val="dk1"/>
                </a:solidFill>
              </a:rPr>
              <a:t>Vyhledávání optimálního řešení ekologicky nezávadného nakládání s elektrotechnickým odpadem (výkup, sběr, úpravy, využití, recyklace a odstraňování)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 dirty="0">
                <a:solidFill>
                  <a:schemeClr val="dk1"/>
                </a:solidFill>
              </a:rPr>
              <a:t>Odborná spolupráce v legislativním procesu, tj. formulace námitek proti stávající legislativě, spolupráce při přípravě nových právních předpisů v oblasti ekologie, zejm. odpadového hospodářství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 dirty="0">
                <a:solidFill>
                  <a:schemeClr val="dk1"/>
                </a:solidFill>
              </a:rPr>
              <a:t>Formulování návrhů tzv. technologických standardů pro recyklátory elektrotechnického odpadu v souladu s českými právními předpisy a s předpisy EU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 dirty="0">
                <a:solidFill>
                  <a:schemeClr val="dk1"/>
                </a:solidFill>
              </a:rPr>
              <a:t>Poskytování poradenské činnosti v oblasti nakládání e elektrotechnickým odpadem svým členům i jiným zájemcům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557249" y="1152735"/>
            <a:ext cx="419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" sz="2800" b="1">
                <a:solidFill>
                  <a:srgbClr val="EA2020"/>
                </a:solidFill>
              </a:rPr>
              <a:t>H</a:t>
            </a:r>
            <a:r>
              <a:rPr lang="cs" sz="2800" b="1">
                <a:solidFill>
                  <a:schemeClr val="dk1"/>
                </a:solidFill>
              </a:rPr>
              <a:t>lavní cíle sdružení</a:t>
            </a:r>
            <a:endParaRPr sz="28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 idx="4294967295"/>
          </p:nvPr>
        </p:nvSpPr>
        <p:spPr>
          <a:xfrm>
            <a:off x="4945500" y="255355"/>
            <a:ext cx="3893700" cy="1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>
                <a:latin typeface="Montserrat Medium"/>
                <a:ea typeface="Montserrat Medium"/>
                <a:cs typeface="Montserrat Medium"/>
                <a:sym typeface="Montserrat Medium"/>
              </a:rPr>
              <a:t>EWIN 16.11.2023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557250" y="1783350"/>
            <a:ext cx="8104200" cy="1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>
                <a:solidFill>
                  <a:schemeClr val="dk1"/>
                </a:solidFill>
              </a:rPr>
              <a:t>Byli přijati noví členové: 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 b="1">
                <a:solidFill>
                  <a:schemeClr val="dk1"/>
                </a:solidFill>
              </a:rPr>
              <a:t>Kovohutě Příbram</a:t>
            </a:r>
            <a:r>
              <a:rPr lang="cs">
                <a:solidFill>
                  <a:schemeClr val="dk1"/>
                </a:solidFill>
              </a:rPr>
              <a:t> - Vichérková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 b="1">
                <a:solidFill>
                  <a:schemeClr val="dk1"/>
                </a:solidFill>
              </a:rPr>
              <a:t>SAFINA</a:t>
            </a:r>
            <a:r>
              <a:rPr lang="cs">
                <a:solidFill>
                  <a:schemeClr val="dk1"/>
                </a:solidFill>
              </a:rPr>
              <a:t> - Moravec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 b="1">
                <a:solidFill>
                  <a:schemeClr val="dk1"/>
                </a:solidFill>
              </a:rPr>
              <a:t>Recyklace Ekovuk</a:t>
            </a:r>
            <a:r>
              <a:rPr lang="cs">
                <a:solidFill>
                  <a:schemeClr val="dk1"/>
                </a:solidFill>
              </a:rPr>
              <a:t> - Hrnčíř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>
                <a:solidFill>
                  <a:schemeClr val="dk1"/>
                </a:solidFill>
              </a:rPr>
              <a:t>Byl zvolen nový předseda: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>
                <a:solidFill>
                  <a:schemeClr val="dk1"/>
                </a:solidFill>
              </a:rPr>
              <a:t>Já (Ing. Aleš Šrámek)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557249" y="1152735"/>
            <a:ext cx="419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" sz="2800" b="1">
                <a:solidFill>
                  <a:srgbClr val="EA2020"/>
                </a:solidFill>
              </a:rPr>
              <a:t>R</a:t>
            </a:r>
            <a:r>
              <a:rPr lang="cs" sz="2800" b="1">
                <a:solidFill>
                  <a:schemeClr val="dk1"/>
                </a:solidFill>
              </a:rPr>
              <a:t>oky 2003 až 2005</a:t>
            </a:r>
            <a:endParaRPr sz="28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l="20378" r="24336"/>
          <a:stretch/>
        </p:blipFill>
        <p:spPr>
          <a:xfrm>
            <a:off x="4877825" y="0"/>
            <a:ext cx="426617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/>
        </p:nvSpPr>
        <p:spPr>
          <a:xfrm>
            <a:off x="557250" y="1783350"/>
            <a:ext cx="8104200" cy="224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 dirty="0">
                <a:solidFill>
                  <a:schemeClr val="dk1"/>
                </a:solidFill>
              </a:rPr>
              <a:t>Začátkem roku 2004 jsme se shodli, že se pokusíme vytvořit AREO jako kolektivní systém pro likvidaci OEEZ.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 dirty="0">
                <a:solidFill>
                  <a:schemeClr val="dk1"/>
                </a:solidFill>
              </a:rPr>
              <a:t>V tomto roce jsme se scházeli ve složení: Kovohutě Příbram, MHM EKO, Praktik Liberec, Recyklace Ekovuk, Rumpolt-T, Safina a Vitaro.	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 dirty="0">
                <a:solidFill>
                  <a:schemeClr val="dk1"/>
                </a:solidFill>
              </a:rPr>
              <a:t>Na konci roku 2004 jsme připravili zadání pro výběrové řízení na zpracovatele základního dokumentu systému AREO. Toto zadání pro výběrové řízení obdrželi pan Beneš, Měchura a Vrba.  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 dirty="0">
                <a:solidFill>
                  <a:schemeClr val="dk1"/>
                </a:solidFill>
              </a:rPr>
              <a:t>Na začátku roku 2005 byla vybrána prezentace AREO jako kolektivního systému od pana Vrby.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557249" y="1152735"/>
            <a:ext cx="419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" sz="2800" b="1">
                <a:solidFill>
                  <a:srgbClr val="EA2020"/>
                </a:solidFill>
              </a:rPr>
              <a:t>R</a:t>
            </a:r>
            <a:r>
              <a:rPr lang="cs" sz="2800" b="1">
                <a:solidFill>
                  <a:schemeClr val="dk1"/>
                </a:solidFill>
              </a:rPr>
              <a:t>oky 2003 až 2005</a:t>
            </a:r>
            <a:endParaRPr sz="28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>
              <a:solidFill>
                <a:srgbClr val="EA2020"/>
              </a:solidFill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413" y="810625"/>
            <a:ext cx="3350052" cy="2501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526" y="881825"/>
            <a:ext cx="3248323" cy="24299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163" name="Google Shape;163;p28"/>
          <p:cNvSpPr txBox="1"/>
          <p:nvPr/>
        </p:nvSpPr>
        <p:spPr>
          <a:xfrm>
            <a:off x="589650" y="3781750"/>
            <a:ext cx="79647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900"/>
              <a:buChar char="●"/>
            </a:pPr>
            <a:r>
              <a:rPr lang="cs" sz="1200" dirty="0">
                <a:solidFill>
                  <a:schemeClr val="dk1"/>
                </a:solidFill>
              </a:rPr>
              <a:t>Prezentace byla super, ale chtít vytvořit kolektivní systém ze zpracovatelů nebyl dobrý nápad.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900"/>
              <a:buChar char="●"/>
            </a:pPr>
            <a:r>
              <a:rPr lang="cs" sz="1200" dirty="0">
                <a:solidFill>
                  <a:schemeClr val="dk1"/>
                </a:solidFill>
              </a:rPr>
              <a:t>… A tak si KS vytvořili pánové Vrba a Beneš.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64" name="Google Shape;164;p28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/>
        </p:nvSpPr>
        <p:spPr>
          <a:xfrm>
            <a:off x="557250" y="1783350"/>
            <a:ext cx="7746900" cy="252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 dirty="0">
                <a:solidFill>
                  <a:schemeClr val="dk1"/>
                </a:solidFill>
              </a:rPr>
              <a:t>Scházeli jsme se přibližně 4 x do roka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 dirty="0">
                <a:solidFill>
                  <a:schemeClr val="dk1"/>
                </a:solidFill>
              </a:rPr>
              <a:t>V té době přibyli další členové: </a:t>
            </a:r>
            <a:r>
              <a:rPr lang="cs" b="1" dirty="0">
                <a:solidFill>
                  <a:schemeClr val="dk1"/>
                </a:solidFill>
              </a:rPr>
              <a:t>Aquatest</a:t>
            </a:r>
            <a:r>
              <a:rPr lang="cs" dirty="0">
                <a:solidFill>
                  <a:schemeClr val="dk1"/>
                </a:solidFill>
              </a:rPr>
              <a:t> – Štolc, </a:t>
            </a:r>
            <a:r>
              <a:rPr lang="cs" b="1" dirty="0">
                <a:solidFill>
                  <a:schemeClr val="dk1"/>
                </a:solidFill>
              </a:rPr>
              <a:t>Odas odpady</a:t>
            </a:r>
            <a:r>
              <a:rPr lang="cs" dirty="0">
                <a:solidFill>
                  <a:schemeClr val="dk1"/>
                </a:solidFill>
              </a:rPr>
              <a:t> - Zeroníková, </a:t>
            </a:r>
            <a:r>
              <a:rPr lang="cs" b="1" dirty="0">
                <a:solidFill>
                  <a:schemeClr val="dk1"/>
                </a:solidFill>
              </a:rPr>
              <a:t>Pražské služby</a:t>
            </a:r>
            <a:r>
              <a:rPr lang="cs" dirty="0">
                <a:solidFill>
                  <a:schemeClr val="dk1"/>
                </a:solidFill>
              </a:rPr>
              <a:t> – Balík, </a:t>
            </a:r>
            <a:r>
              <a:rPr lang="cs" b="1" dirty="0">
                <a:solidFill>
                  <a:schemeClr val="dk1"/>
                </a:solidFill>
              </a:rPr>
              <a:t>Respono</a:t>
            </a:r>
            <a:r>
              <a:rPr lang="cs" dirty="0">
                <a:solidFill>
                  <a:schemeClr val="dk1"/>
                </a:solidFill>
              </a:rPr>
              <a:t> - Albrecht a </a:t>
            </a:r>
            <a:r>
              <a:rPr lang="cs" b="1" dirty="0">
                <a:solidFill>
                  <a:schemeClr val="dk1"/>
                </a:solidFill>
              </a:rPr>
              <a:t>Steelmet</a:t>
            </a:r>
            <a:r>
              <a:rPr lang="cs" dirty="0">
                <a:solidFill>
                  <a:schemeClr val="dk1"/>
                </a:solidFill>
              </a:rPr>
              <a:t> - Bureš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 dirty="0">
                <a:solidFill>
                  <a:schemeClr val="dk1"/>
                </a:solidFill>
              </a:rPr>
              <a:t>Aktuálními problémy na řešení byly: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 dirty="0">
                <a:solidFill>
                  <a:schemeClr val="dk1"/>
                </a:solidFill>
              </a:rPr>
              <a:t>Nedostatek elektroodpadu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 dirty="0">
                <a:solidFill>
                  <a:schemeClr val="dk1"/>
                </a:solidFill>
              </a:rPr>
              <a:t>Jeho nekompletnost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 dirty="0">
                <a:solidFill>
                  <a:schemeClr val="dk1"/>
                </a:solidFill>
              </a:rPr>
              <a:t>Likvidace skla z CRT obrazovek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 dirty="0">
                <a:solidFill>
                  <a:schemeClr val="dk1"/>
                </a:solidFill>
              </a:rPr>
              <a:t>V roce 2008 a 2009 nás nejvíce trápily velmi nízké ceny druhotných surovin (Fe nemělo téměř smysl prodávat, Al kolem 15,- Kč a Cu za 65,- Kč)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557249" y="1152735"/>
            <a:ext cx="419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" sz="2800" b="1">
                <a:solidFill>
                  <a:srgbClr val="EA2020"/>
                </a:solidFill>
              </a:rPr>
              <a:t>R</a:t>
            </a:r>
            <a:r>
              <a:rPr lang="cs" sz="2800" b="1">
                <a:solidFill>
                  <a:schemeClr val="dk1"/>
                </a:solidFill>
              </a:rPr>
              <a:t>oky 2005 až 2012</a:t>
            </a:r>
            <a:endParaRPr sz="28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1" name="Google Shape;171;p29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/>
        </p:nvSpPr>
        <p:spPr>
          <a:xfrm>
            <a:off x="557250" y="1783350"/>
            <a:ext cx="4913400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>
                <a:solidFill>
                  <a:schemeClr val="dk1"/>
                </a:solidFill>
              </a:rPr>
              <a:t>Došlo k ostřejší výměně názorů mezi předsedou AREO a jednatelem ASEKOLu, protože svozy OEEZ se přesunuly od stávajících zpracovatelů do nově vzniklého závodu v Jihlavě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>
                <a:solidFill>
                  <a:schemeClr val="dk1"/>
                </a:solidFill>
              </a:rPr>
              <a:t>Členové neměli úplně stejný názor na spolupráci s KS ASEKOL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A2020"/>
              </a:buClr>
              <a:buSzPts val="1100"/>
              <a:buChar char="●"/>
            </a:pPr>
            <a:r>
              <a:rPr lang="cs">
                <a:solidFill>
                  <a:schemeClr val="dk1"/>
                </a:solidFill>
              </a:rPr>
              <a:t>Poté jsme se scházeli nejčastěji v Melikaně spíše na pokec než abychom něco řešili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557249" y="1152735"/>
            <a:ext cx="419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" sz="2800" b="1">
                <a:solidFill>
                  <a:srgbClr val="EA2020"/>
                </a:solidFill>
              </a:rPr>
              <a:t>R</a:t>
            </a:r>
            <a:r>
              <a:rPr lang="cs" sz="2800" b="1">
                <a:solidFill>
                  <a:schemeClr val="dk1"/>
                </a:solidFill>
              </a:rPr>
              <a:t>oky 2013 až 2018</a:t>
            </a:r>
            <a:endParaRPr sz="28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8" name="Google Shape;178;p30"/>
          <p:cNvSpPr txBox="1">
            <a:spLocks noGrp="1"/>
          </p:cNvSpPr>
          <p:nvPr>
            <p:ph type="sldNum" idx="12"/>
          </p:nvPr>
        </p:nvSpPr>
        <p:spPr>
          <a:xfrm>
            <a:off x="8363734" y="45703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9</a:t>
            </a:fld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3">
            <a:alphaModFix/>
          </a:blip>
          <a:srcRect r="8324"/>
          <a:stretch/>
        </p:blipFill>
        <p:spPr>
          <a:xfrm>
            <a:off x="5568575" y="703500"/>
            <a:ext cx="5880300" cy="3736500"/>
          </a:xfrm>
          <a:prstGeom prst="parallelogram">
            <a:avLst>
              <a:gd name="adj" fmla="val 13266"/>
            </a:avLst>
          </a:prstGeom>
          <a:noFill/>
          <a:ln>
            <a:noFill/>
          </a:ln>
        </p:spPr>
      </p:pic>
      <p:sp>
        <p:nvSpPr>
          <p:cNvPr id="180" name="Google Shape;180;p30"/>
          <p:cNvSpPr/>
          <p:nvPr/>
        </p:nvSpPr>
        <p:spPr>
          <a:xfrm>
            <a:off x="6104875" y="669300"/>
            <a:ext cx="922500" cy="3804900"/>
          </a:xfrm>
          <a:prstGeom prst="parallelogram">
            <a:avLst>
              <a:gd name="adj" fmla="val 5373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/>
          <p:cNvSpPr/>
          <p:nvPr/>
        </p:nvSpPr>
        <p:spPr>
          <a:xfrm>
            <a:off x="5865000" y="669300"/>
            <a:ext cx="602400" cy="3804900"/>
          </a:xfrm>
          <a:prstGeom prst="parallelogram">
            <a:avLst>
              <a:gd name="adj" fmla="val 8417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812</Words>
  <Application>Microsoft Office PowerPoint</Application>
  <PresentationFormat>Předvádění na obrazovce (16:9)</PresentationFormat>
  <Paragraphs>101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Montserrat</vt:lpstr>
      <vt:lpstr>Montserrat Medium</vt:lpstr>
      <vt:lpstr>Arial</vt:lpstr>
      <vt:lpstr>Roboto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EWIN 16.11.2023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Aleš Šrámek</dc:creator>
  <cp:lastModifiedBy>Aleš Šrámek</cp:lastModifiedBy>
  <cp:revision>2</cp:revision>
  <dcterms:modified xsi:type="dcterms:W3CDTF">2023-11-16T06:23:49Z</dcterms:modified>
</cp:coreProperties>
</file>